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57" r:id="rId2"/>
    <p:sldId id="281" r:id="rId3"/>
    <p:sldId id="258" r:id="rId4"/>
    <p:sldId id="280" r:id="rId5"/>
    <p:sldId id="283" r:id="rId6"/>
    <p:sldId id="284" r:id="rId7"/>
    <p:sldId id="285" r:id="rId8"/>
    <p:sldId id="286" r:id="rId9"/>
    <p:sldId id="287" r:id="rId10"/>
    <p:sldId id="282" r:id="rId11"/>
    <p:sldId id="272" r:id="rId12"/>
    <p:sldId id="271" r:id="rId13"/>
    <p:sldId id="259" r:id="rId14"/>
    <p:sldId id="260" r:id="rId15"/>
    <p:sldId id="261" r:id="rId16"/>
    <p:sldId id="262" r:id="rId17"/>
    <p:sldId id="263" r:id="rId18"/>
    <p:sldId id="264" r:id="rId19"/>
    <p:sldId id="265" r:id="rId20"/>
    <p:sldId id="273" r:id="rId21"/>
    <p:sldId id="266" r:id="rId22"/>
    <p:sldId id="267" r:id="rId23"/>
    <p:sldId id="268" r:id="rId24"/>
    <p:sldId id="269" r:id="rId25"/>
    <p:sldId id="270" r:id="rId26"/>
    <p:sldId id="274" r:id="rId27"/>
    <p:sldId id="275" r:id="rId28"/>
    <p:sldId id="276" r:id="rId29"/>
    <p:sldId id="277" r:id="rId30"/>
    <p:sldId id="278"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89911" autoAdjust="0"/>
  </p:normalViewPr>
  <p:slideViewPr>
    <p:cSldViewPr snapToGrid="0">
      <p:cViewPr varScale="1">
        <p:scale>
          <a:sx n="73" d="100"/>
          <a:sy n="73" d="100"/>
        </p:scale>
        <p:origin x="60" y="690"/>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736FA-548E-472C-A346-37466B81946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90A6CEF-C4E0-41C6-BFAD-15E69690B09E}">
      <dgm:prSet phldrT="[Text]" custT="1"/>
      <dgm:spPr>
        <a:xfrm>
          <a:off x="468202" y="0"/>
          <a:ext cx="4549994" cy="402907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u="none">
              <a:solidFill>
                <a:sysClr val="window" lastClr="FFFFFF"/>
              </a:solidFill>
              <a:latin typeface="Calibri" panose="020F0502020204030204"/>
              <a:ea typeface="+mn-ea"/>
              <a:cs typeface="+mn-cs"/>
            </a:rPr>
            <a:t>What the ELLs dont know</a:t>
          </a:r>
        </a:p>
      </dgm:t>
    </dgm:pt>
    <dgm:pt modelId="{1D870403-70F6-4636-8716-ACC6860DD09C}" type="parTrans" cxnId="{8E4B48F1-47F2-4C7B-B95A-5088F0013BF5}">
      <dgm:prSet/>
      <dgm:spPr/>
      <dgm:t>
        <a:bodyPr/>
        <a:lstStyle/>
        <a:p>
          <a:endParaRPr lang="en-US"/>
        </a:p>
      </dgm:t>
    </dgm:pt>
    <dgm:pt modelId="{325194BE-8B7C-4BA6-B37A-2347476714A7}" type="sibTrans" cxnId="{8E4B48F1-47F2-4C7B-B95A-5088F0013BF5}">
      <dgm:prSet/>
      <dgm:spPr/>
      <dgm:t>
        <a:bodyPr/>
        <a:lstStyle/>
        <a:p>
          <a:endParaRPr lang="en-US"/>
        </a:p>
      </dgm:t>
    </dgm:pt>
    <dgm:pt modelId="{3E8EC47E-219B-4580-A3A9-3E857A37833C}">
      <dgm:prSet phldrT="[Text]" custT="1"/>
      <dgm:spPr>
        <a:xfrm>
          <a:off x="1036952" y="1007268"/>
          <a:ext cx="3412495" cy="3021806"/>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u="none">
              <a:solidFill>
                <a:sysClr val="window" lastClr="FFFFFF"/>
              </a:solidFill>
              <a:latin typeface="Calibri" panose="020F0502020204030204"/>
              <a:ea typeface="+mn-ea"/>
              <a:cs typeface="+mn-cs"/>
            </a:rPr>
            <a:t>What the ELLs can learn with scaffolded IL instruction</a:t>
          </a:r>
        </a:p>
      </dgm:t>
    </dgm:pt>
    <dgm:pt modelId="{050E4BC1-89C0-4895-B548-C4396C245CDA}" type="parTrans" cxnId="{A559BB91-2E71-4174-9802-BDE5A60068E6}">
      <dgm:prSet/>
      <dgm:spPr/>
      <dgm:t>
        <a:bodyPr/>
        <a:lstStyle/>
        <a:p>
          <a:endParaRPr lang="en-US"/>
        </a:p>
      </dgm:t>
    </dgm:pt>
    <dgm:pt modelId="{3FF8F412-49CF-4A5E-A1A7-5440DE6A6521}" type="sibTrans" cxnId="{A559BB91-2E71-4174-9802-BDE5A60068E6}">
      <dgm:prSet/>
      <dgm:spPr/>
      <dgm:t>
        <a:bodyPr/>
        <a:lstStyle/>
        <a:p>
          <a:endParaRPr lang="en-US"/>
        </a:p>
      </dgm:t>
    </dgm:pt>
    <dgm:pt modelId="{E37EDF58-0534-4422-9E68-48FEFD254846}">
      <dgm:prSet phldrT="[Text]" custT="1"/>
      <dgm:spPr>
        <a:xfrm>
          <a:off x="1605701" y="2014537"/>
          <a:ext cx="2274997" cy="2014537"/>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u="none">
              <a:solidFill>
                <a:sysClr val="window" lastClr="FFFFFF"/>
              </a:solidFill>
              <a:latin typeface="Calibri" panose="020F0502020204030204"/>
              <a:ea typeface="+mn-ea"/>
              <a:cs typeface="+mn-cs"/>
            </a:rPr>
            <a:t>Background Knowledge</a:t>
          </a:r>
        </a:p>
      </dgm:t>
    </dgm:pt>
    <dgm:pt modelId="{D2275DEE-83EF-4A93-9C17-CF1F39A2603C}" type="parTrans" cxnId="{ED552AA2-D668-44FA-879D-0C4880C95FDC}">
      <dgm:prSet/>
      <dgm:spPr/>
      <dgm:t>
        <a:bodyPr/>
        <a:lstStyle/>
        <a:p>
          <a:endParaRPr lang="en-US"/>
        </a:p>
      </dgm:t>
    </dgm:pt>
    <dgm:pt modelId="{CF20153B-A736-444C-9E01-C69FFE65CA02}" type="sibTrans" cxnId="{ED552AA2-D668-44FA-879D-0C4880C95FDC}">
      <dgm:prSet/>
      <dgm:spPr/>
      <dgm:t>
        <a:bodyPr/>
        <a:lstStyle/>
        <a:p>
          <a:endParaRPr lang="en-US"/>
        </a:p>
      </dgm:t>
    </dgm:pt>
    <dgm:pt modelId="{23DD8DEE-4BFC-45FB-B558-6B0F3A872CBA}" type="pres">
      <dgm:prSet presAssocID="{B5E736FA-548E-472C-A346-37466B81946A}" presName="Name0" presStyleCnt="0">
        <dgm:presLayoutVars>
          <dgm:chMax val="7"/>
          <dgm:resizeHandles val="exact"/>
        </dgm:presLayoutVars>
      </dgm:prSet>
      <dgm:spPr/>
      <dgm:t>
        <a:bodyPr/>
        <a:lstStyle/>
        <a:p>
          <a:endParaRPr lang="en-US"/>
        </a:p>
      </dgm:t>
    </dgm:pt>
    <dgm:pt modelId="{BA6D7E72-CF71-4B32-A6DD-2307ADB66EB0}" type="pres">
      <dgm:prSet presAssocID="{B5E736FA-548E-472C-A346-37466B81946A}" presName="comp1" presStyleCnt="0"/>
      <dgm:spPr/>
    </dgm:pt>
    <dgm:pt modelId="{3795D4CA-20B6-4422-BD87-A882E9C9BF9E}" type="pres">
      <dgm:prSet presAssocID="{B5E736FA-548E-472C-A346-37466B81946A}" presName="circle1" presStyleLbl="node1" presStyleIdx="0" presStyleCnt="3" custScaleX="112929"/>
      <dgm:spPr/>
      <dgm:t>
        <a:bodyPr/>
        <a:lstStyle/>
        <a:p>
          <a:endParaRPr lang="en-US"/>
        </a:p>
      </dgm:t>
    </dgm:pt>
    <dgm:pt modelId="{CD2EC930-0417-4D1F-AD71-DE3E1DD227EC}" type="pres">
      <dgm:prSet presAssocID="{B5E736FA-548E-472C-A346-37466B81946A}" presName="c1text" presStyleLbl="node1" presStyleIdx="0" presStyleCnt="3">
        <dgm:presLayoutVars>
          <dgm:bulletEnabled val="1"/>
        </dgm:presLayoutVars>
      </dgm:prSet>
      <dgm:spPr/>
      <dgm:t>
        <a:bodyPr/>
        <a:lstStyle/>
        <a:p>
          <a:endParaRPr lang="en-US"/>
        </a:p>
      </dgm:t>
    </dgm:pt>
    <dgm:pt modelId="{DF983403-7231-488C-9C92-EFADB473B6AC}" type="pres">
      <dgm:prSet presAssocID="{B5E736FA-548E-472C-A346-37466B81946A}" presName="comp2" presStyleCnt="0"/>
      <dgm:spPr/>
    </dgm:pt>
    <dgm:pt modelId="{B76897F1-A5D0-4C49-B309-A2D23914F27D}" type="pres">
      <dgm:prSet presAssocID="{B5E736FA-548E-472C-A346-37466B81946A}" presName="circle2" presStyleLbl="node1" presStyleIdx="1" presStyleCnt="3" custScaleX="112929"/>
      <dgm:spPr/>
      <dgm:t>
        <a:bodyPr/>
        <a:lstStyle/>
        <a:p>
          <a:endParaRPr lang="en-US"/>
        </a:p>
      </dgm:t>
    </dgm:pt>
    <dgm:pt modelId="{657E40E9-2272-437F-89A6-13470FBCFB0B}" type="pres">
      <dgm:prSet presAssocID="{B5E736FA-548E-472C-A346-37466B81946A}" presName="c2text" presStyleLbl="node1" presStyleIdx="1" presStyleCnt="3">
        <dgm:presLayoutVars>
          <dgm:bulletEnabled val="1"/>
        </dgm:presLayoutVars>
      </dgm:prSet>
      <dgm:spPr/>
      <dgm:t>
        <a:bodyPr/>
        <a:lstStyle/>
        <a:p>
          <a:endParaRPr lang="en-US"/>
        </a:p>
      </dgm:t>
    </dgm:pt>
    <dgm:pt modelId="{1DEEEE6C-A7C2-41C7-82E5-B41F0EAC57D2}" type="pres">
      <dgm:prSet presAssocID="{B5E736FA-548E-472C-A346-37466B81946A}" presName="comp3" presStyleCnt="0"/>
      <dgm:spPr/>
    </dgm:pt>
    <dgm:pt modelId="{2E5718D9-F58D-4F00-9E2F-2CEEB1C82086}" type="pres">
      <dgm:prSet presAssocID="{B5E736FA-548E-472C-A346-37466B81946A}" presName="circle3" presStyleLbl="node1" presStyleIdx="2" presStyleCnt="3" custScaleX="112929"/>
      <dgm:spPr/>
      <dgm:t>
        <a:bodyPr/>
        <a:lstStyle/>
        <a:p>
          <a:endParaRPr lang="en-US"/>
        </a:p>
      </dgm:t>
    </dgm:pt>
    <dgm:pt modelId="{145C3E2E-E7D2-4C8F-BE5F-C008E725B97E}" type="pres">
      <dgm:prSet presAssocID="{B5E736FA-548E-472C-A346-37466B81946A}" presName="c3text" presStyleLbl="node1" presStyleIdx="2" presStyleCnt="3">
        <dgm:presLayoutVars>
          <dgm:bulletEnabled val="1"/>
        </dgm:presLayoutVars>
      </dgm:prSet>
      <dgm:spPr/>
      <dgm:t>
        <a:bodyPr/>
        <a:lstStyle/>
        <a:p>
          <a:endParaRPr lang="en-US"/>
        </a:p>
      </dgm:t>
    </dgm:pt>
  </dgm:ptLst>
  <dgm:cxnLst>
    <dgm:cxn modelId="{51CFBFB2-4B8D-428B-9C48-A06341C68236}" type="presOf" srcId="{3E8EC47E-219B-4580-A3A9-3E857A37833C}" destId="{657E40E9-2272-437F-89A6-13470FBCFB0B}" srcOrd="1" destOrd="0" presId="urn:microsoft.com/office/officeart/2005/8/layout/venn2"/>
    <dgm:cxn modelId="{4E772481-83FC-43AD-BC8B-E0C603F3A6F0}" type="presOf" srcId="{B5E736FA-548E-472C-A346-37466B81946A}" destId="{23DD8DEE-4BFC-45FB-B558-6B0F3A872CBA}" srcOrd="0" destOrd="0" presId="urn:microsoft.com/office/officeart/2005/8/layout/venn2"/>
    <dgm:cxn modelId="{79F3A895-C074-4EED-AE75-732A34A7BF48}" type="presOf" srcId="{790A6CEF-C4E0-41C6-BFAD-15E69690B09E}" destId="{3795D4CA-20B6-4422-BD87-A882E9C9BF9E}" srcOrd="0" destOrd="0" presId="urn:microsoft.com/office/officeart/2005/8/layout/venn2"/>
    <dgm:cxn modelId="{A559BB91-2E71-4174-9802-BDE5A60068E6}" srcId="{B5E736FA-548E-472C-A346-37466B81946A}" destId="{3E8EC47E-219B-4580-A3A9-3E857A37833C}" srcOrd="1" destOrd="0" parTransId="{050E4BC1-89C0-4895-B548-C4396C245CDA}" sibTransId="{3FF8F412-49CF-4A5E-A1A7-5440DE6A6521}"/>
    <dgm:cxn modelId="{36C34389-4987-40E4-9AF7-DA9682498158}" type="presOf" srcId="{790A6CEF-C4E0-41C6-BFAD-15E69690B09E}" destId="{CD2EC930-0417-4D1F-AD71-DE3E1DD227EC}" srcOrd="1" destOrd="0" presId="urn:microsoft.com/office/officeart/2005/8/layout/venn2"/>
    <dgm:cxn modelId="{AC908598-3E6D-4D9C-B0B2-07F7A7A2C83A}" type="presOf" srcId="{E37EDF58-0534-4422-9E68-48FEFD254846}" destId="{145C3E2E-E7D2-4C8F-BE5F-C008E725B97E}" srcOrd="1" destOrd="0" presId="urn:microsoft.com/office/officeart/2005/8/layout/venn2"/>
    <dgm:cxn modelId="{8E4B48F1-47F2-4C7B-B95A-5088F0013BF5}" srcId="{B5E736FA-548E-472C-A346-37466B81946A}" destId="{790A6CEF-C4E0-41C6-BFAD-15E69690B09E}" srcOrd="0" destOrd="0" parTransId="{1D870403-70F6-4636-8716-ACC6860DD09C}" sibTransId="{325194BE-8B7C-4BA6-B37A-2347476714A7}"/>
    <dgm:cxn modelId="{FA361D2F-2592-46EB-9641-63798C9630BE}" type="presOf" srcId="{3E8EC47E-219B-4580-A3A9-3E857A37833C}" destId="{B76897F1-A5D0-4C49-B309-A2D23914F27D}" srcOrd="0" destOrd="0" presId="urn:microsoft.com/office/officeart/2005/8/layout/venn2"/>
    <dgm:cxn modelId="{ED552AA2-D668-44FA-879D-0C4880C95FDC}" srcId="{B5E736FA-548E-472C-A346-37466B81946A}" destId="{E37EDF58-0534-4422-9E68-48FEFD254846}" srcOrd="2" destOrd="0" parTransId="{D2275DEE-83EF-4A93-9C17-CF1F39A2603C}" sibTransId="{CF20153B-A736-444C-9E01-C69FFE65CA02}"/>
    <dgm:cxn modelId="{0CC5B2DE-6153-4F66-9B7E-3D1B9CFEA2FE}" type="presOf" srcId="{E37EDF58-0534-4422-9E68-48FEFD254846}" destId="{2E5718D9-F58D-4F00-9E2F-2CEEB1C82086}" srcOrd="0" destOrd="0" presId="urn:microsoft.com/office/officeart/2005/8/layout/venn2"/>
    <dgm:cxn modelId="{0AD370B9-2A6B-471C-840B-4C8E6AFDD868}" type="presParOf" srcId="{23DD8DEE-4BFC-45FB-B558-6B0F3A872CBA}" destId="{BA6D7E72-CF71-4B32-A6DD-2307ADB66EB0}" srcOrd="0" destOrd="0" presId="urn:microsoft.com/office/officeart/2005/8/layout/venn2"/>
    <dgm:cxn modelId="{3942BA65-DA0B-4A5C-AAD7-4D511ABD9A80}" type="presParOf" srcId="{BA6D7E72-CF71-4B32-A6DD-2307ADB66EB0}" destId="{3795D4CA-20B6-4422-BD87-A882E9C9BF9E}" srcOrd="0" destOrd="0" presId="urn:microsoft.com/office/officeart/2005/8/layout/venn2"/>
    <dgm:cxn modelId="{67BE79EC-B86C-41CF-91C7-7A9A3D5718C0}" type="presParOf" srcId="{BA6D7E72-CF71-4B32-A6DD-2307ADB66EB0}" destId="{CD2EC930-0417-4D1F-AD71-DE3E1DD227EC}" srcOrd="1" destOrd="0" presId="urn:microsoft.com/office/officeart/2005/8/layout/venn2"/>
    <dgm:cxn modelId="{3769B571-75CF-4E56-8E5C-8177E47A02AB}" type="presParOf" srcId="{23DD8DEE-4BFC-45FB-B558-6B0F3A872CBA}" destId="{DF983403-7231-488C-9C92-EFADB473B6AC}" srcOrd="1" destOrd="0" presId="urn:microsoft.com/office/officeart/2005/8/layout/venn2"/>
    <dgm:cxn modelId="{A648AC98-D4B9-4072-98F5-61A441D871A8}" type="presParOf" srcId="{DF983403-7231-488C-9C92-EFADB473B6AC}" destId="{B76897F1-A5D0-4C49-B309-A2D23914F27D}" srcOrd="0" destOrd="0" presId="urn:microsoft.com/office/officeart/2005/8/layout/venn2"/>
    <dgm:cxn modelId="{5FA9AE96-DF05-4497-9A6C-03AC0C98191F}" type="presParOf" srcId="{DF983403-7231-488C-9C92-EFADB473B6AC}" destId="{657E40E9-2272-437F-89A6-13470FBCFB0B}" srcOrd="1" destOrd="0" presId="urn:microsoft.com/office/officeart/2005/8/layout/venn2"/>
    <dgm:cxn modelId="{447EC4BE-9315-48C9-B516-122F75509715}" type="presParOf" srcId="{23DD8DEE-4BFC-45FB-B558-6B0F3A872CBA}" destId="{1DEEEE6C-A7C2-41C7-82E5-B41F0EAC57D2}" srcOrd="2" destOrd="0" presId="urn:microsoft.com/office/officeart/2005/8/layout/venn2"/>
    <dgm:cxn modelId="{E5BE7E3D-B9F2-488B-ACEA-D739553FFA71}" type="presParOf" srcId="{1DEEEE6C-A7C2-41C7-82E5-B41F0EAC57D2}" destId="{2E5718D9-F58D-4F00-9E2F-2CEEB1C82086}" srcOrd="0" destOrd="0" presId="urn:microsoft.com/office/officeart/2005/8/layout/venn2"/>
    <dgm:cxn modelId="{62029FCE-0416-4C08-98CC-11BA6BD2FF46}" type="presParOf" srcId="{1DEEEE6C-A7C2-41C7-82E5-B41F0EAC57D2}" destId="{145C3E2E-E7D2-4C8F-BE5F-C008E725B97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5D4CA-20B6-4422-BD87-A882E9C9BF9E}">
      <dsp:nvSpPr>
        <dsp:cNvPr id="0" name=""/>
        <dsp:cNvSpPr/>
      </dsp:nvSpPr>
      <dsp:spPr>
        <a:xfrm>
          <a:off x="3044247" y="0"/>
          <a:ext cx="4884305" cy="4325112"/>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none" kern="1200">
              <a:solidFill>
                <a:sysClr val="window" lastClr="FFFFFF"/>
              </a:solidFill>
              <a:latin typeface="Calibri" panose="020F0502020204030204"/>
              <a:ea typeface="+mn-ea"/>
              <a:cs typeface="+mn-cs"/>
            </a:rPr>
            <a:t>What the ELLs dont know</a:t>
          </a:r>
        </a:p>
      </dsp:txBody>
      <dsp:txXfrm>
        <a:off x="4882861" y="311265"/>
        <a:ext cx="1207076" cy="458746"/>
      </dsp:txXfrm>
    </dsp:sp>
    <dsp:sp modelId="{B76897F1-A5D0-4C49-B309-A2D23914F27D}">
      <dsp:nvSpPr>
        <dsp:cNvPr id="0" name=""/>
        <dsp:cNvSpPr/>
      </dsp:nvSpPr>
      <dsp:spPr>
        <a:xfrm>
          <a:off x="3654785" y="1081277"/>
          <a:ext cx="3663229" cy="3243834"/>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none" kern="1200">
              <a:solidFill>
                <a:sysClr val="window" lastClr="FFFFFF"/>
              </a:solidFill>
              <a:latin typeface="Calibri" panose="020F0502020204030204"/>
              <a:ea typeface="+mn-ea"/>
              <a:cs typeface="+mn-cs"/>
            </a:rPr>
            <a:t>What the ELLs can learn with scaffolded IL instruction</a:t>
          </a:r>
        </a:p>
      </dsp:txBody>
      <dsp:txXfrm>
        <a:off x="4882861" y="1373088"/>
        <a:ext cx="1207076" cy="430076"/>
      </dsp:txXfrm>
    </dsp:sp>
    <dsp:sp modelId="{2E5718D9-F58D-4F00-9E2F-2CEEB1C82086}">
      <dsp:nvSpPr>
        <dsp:cNvPr id="0" name=""/>
        <dsp:cNvSpPr/>
      </dsp:nvSpPr>
      <dsp:spPr>
        <a:xfrm>
          <a:off x="4265323" y="2162556"/>
          <a:ext cx="2442152" cy="2162556"/>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none" kern="1200">
              <a:solidFill>
                <a:sysClr val="window" lastClr="FFFFFF"/>
              </a:solidFill>
              <a:latin typeface="Calibri" panose="020F0502020204030204"/>
              <a:ea typeface="+mn-ea"/>
              <a:cs typeface="+mn-cs"/>
            </a:rPr>
            <a:t>Background Knowledge</a:t>
          </a:r>
        </a:p>
      </dsp:txBody>
      <dsp:txXfrm>
        <a:off x="4875861" y="2861544"/>
        <a:ext cx="1221076" cy="76458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6/27/2018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33739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12</a:t>
            </a:fld>
            <a:endParaRPr lang="en-US" dirty="0"/>
          </a:p>
        </p:txBody>
      </p:sp>
    </p:spTree>
    <p:extLst>
      <p:ext uri="{BB962C8B-B14F-4D97-AF65-F5344CB8AC3E}">
        <p14:creationId xmlns:p14="http://schemas.microsoft.com/office/powerpoint/2010/main" val="116820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17</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297078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227360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274361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6</a:t>
            </a:fld>
            <a:endParaRPr lang="en-US" dirty="0"/>
          </a:p>
        </p:txBody>
      </p:sp>
    </p:spTree>
    <p:extLst>
      <p:ext uri="{BB962C8B-B14F-4D97-AF65-F5344CB8AC3E}">
        <p14:creationId xmlns:p14="http://schemas.microsoft.com/office/powerpoint/2010/main" val="133518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7</a:t>
            </a:fld>
            <a:endParaRPr lang="en-US" dirty="0"/>
          </a:p>
        </p:txBody>
      </p:sp>
    </p:spTree>
    <p:extLst>
      <p:ext uri="{BB962C8B-B14F-4D97-AF65-F5344CB8AC3E}">
        <p14:creationId xmlns:p14="http://schemas.microsoft.com/office/powerpoint/2010/main" val="72875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8</a:t>
            </a:fld>
            <a:endParaRPr lang="en-US" dirty="0"/>
          </a:p>
        </p:txBody>
      </p:sp>
    </p:spTree>
    <p:extLst>
      <p:ext uri="{BB962C8B-B14F-4D97-AF65-F5344CB8AC3E}">
        <p14:creationId xmlns:p14="http://schemas.microsoft.com/office/powerpoint/2010/main" val="173376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337253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6/27/2018</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6/27/2018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6/27/2018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6/27/2018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6/27/2018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6/27/2018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6/27/2018</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6/27/2018</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6/27/2018</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6/27/2018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6/27/2018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6/27/2018</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iie.org/Research-and-Insights/Open-Doors/Data/International-Students/Enrollm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yuet.tran@stonybrook.edu" TargetMode="External"/><Relationship Id="rId2" Type="http://schemas.openxmlformats.org/officeDocument/2006/relationships/hyperlink" Target="mailto:Selenay.Aytac@li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Strategies for Teaching Information Literacy to English Language Learners</a:t>
            </a:r>
          </a:p>
        </p:txBody>
      </p:sp>
      <p:sp>
        <p:nvSpPr>
          <p:cNvPr id="3" name="Subtitle 2"/>
          <p:cNvSpPr>
            <a:spLocks noGrp="1"/>
          </p:cNvSpPr>
          <p:nvPr>
            <p:ph type="subTitle" idx="1"/>
          </p:nvPr>
        </p:nvSpPr>
        <p:spPr>
          <a:xfrm>
            <a:off x="609600" y="3899938"/>
            <a:ext cx="11000014" cy="2566176"/>
          </a:xfrm>
        </p:spPr>
        <p:txBody>
          <a:bodyPr/>
          <a:lstStyle/>
          <a:p>
            <a:r>
              <a:rPr lang="en-US" dirty="0"/>
              <a:t>LILAC Spring Training at CUNY Central, June 8, 2018</a:t>
            </a:r>
          </a:p>
          <a:p>
            <a:endParaRPr lang="en-US" dirty="0"/>
          </a:p>
          <a:p>
            <a:endParaRPr lang="en-US" dirty="0"/>
          </a:p>
          <a:p>
            <a:endParaRPr lang="en-US" dirty="0"/>
          </a:p>
          <a:p>
            <a:r>
              <a:rPr lang="en-US" dirty="0"/>
              <a:t>                                                                                        Selenay </a:t>
            </a:r>
            <a:r>
              <a:rPr lang="en-US" dirty="0" err="1"/>
              <a:t>Aytac</a:t>
            </a:r>
            <a:r>
              <a:rPr lang="en-US" dirty="0"/>
              <a:t>, Long Island University</a:t>
            </a:r>
          </a:p>
          <a:p>
            <a:r>
              <a:rPr lang="en-US" dirty="0"/>
              <a:t>                                                                                        Clara Y. Tran, Stony Brook University</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strategies </a:t>
            </a:r>
          </a:p>
        </p:txBody>
      </p:sp>
      <p:sp>
        <p:nvSpPr>
          <p:cNvPr id="3" name="Content Placeholder 2"/>
          <p:cNvSpPr>
            <a:spLocks noGrp="1"/>
          </p:cNvSpPr>
          <p:nvPr>
            <p:ph idx="1"/>
          </p:nvPr>
        </p:nvSpPr>
        <p:spPr/>
        <p:txBody>
          <a:bodyPr>
            <a:normAutofit fontScale="92500" lnSpcReduction="20000"/>
          </a:bodyPr>
          <a:lstStyle/>
          <a:p>
            <a:r>
              <a:rPr lang="en-US" dirty="0"/>
              <a:t>Scaffolding strategies can be beneficial to teaching librarians in order to focus and illustrate better understanding of information literacy (IL) </a:t>
            </a:r>
            <a:r>
              <a:rPr lang="en-US" dirty="0" smtClean="0"/>
              <a:t>practices</a:t>
            </a:r>
          </a:p>
          <a:p>
            <a:r>
              <a:rPr lang="en-US" dirty="0"/>
              <a:t>According to Vygotsky (1962), scaffolding is an interactive process in which a teacher assists learners to build a ‘structure’ to contain and frame the new information. </a:t>
            </a:r>
            <a:endParaRPr lang="en-US" dirty="0" smtClean="0"/>
          </a:p>
          <a:p>
            <a:r>
              <a:rPr lang="en-US" dirty="0" smtClean="0"/>
              <a:t>The </a:t>
            </a:r>
            <a:r>
              <a:rPr lang="en-US" dirty="0"/>
              <a:t>scaffolding metaphor originates from Vygotsky’s idea of Zone of Proximal Development (ZPD) which lies in the social constructivist theoretical tradition. According to ZPD there is a difference between what a learner can do without help and can do with help. </a:t>
            </a:r>
            <a:endParaRPr lang="en-US" dirty="0" smtClean="0"/>
          </a:p>
          <a:p>
            <a:r>
              <a:rPr lang="en-US" dirty="0" smtClean="0"/>
              <a:t>If </a:t>
            </a:r>
            <a:r>
              <a:rPr lang="en-US" dirty="0"/>
              <a:t>we apply ZPD into the IL framework, we see that the ZPD is the distance between what students can do by themselves and the learning that they can be helped to achieve with competent IL instruction provided by a librarian </a:t>
            </a:r>
          </a:p>
        </p:txBody>
      </p:sp>
    </p:spTree>
    <p:extLst>
      <p:ext uri="{BB962C8B-B14F-4D97-AF65-F5344CB8AC3E}">
        <p14:creationId xmlns:p14="http://schemas.microsoft.com/office/powerpoint/2010/main" val="23659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Figure 1. The ZPD in IL instruction.</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154784996"/>
              </p:ext>
            </p:extLst>
          </p:nvPr>
        </p:nvGraphicFramePr>
        <p:xfrm>
          <a:off x="609600" y="2249424"/>
          <a:ext cx="109728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84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transform the IL instruction with Vygotskian ideas?</a:t>
            </a:r>
          </a:p>
        </p:txBody>
      </p:sp>
      <p:sp>
        <p:nvSpPr>
          <p:cNvPr id="3" name="Content Placeholder 2"/>
          <p:cNvSpPr>
            <a:spLocks noGrp="1"/>
          </p:cNvSpPr>
          <p:nvPr>
            <p:ph idx="1"/>
          </p:nvPr>
        </p:nvSpPr>
        <p:spPr/>
        <p:txBody>
          <a:bodyPr/>
          <a:lstStyle/>
          <a:p>
            <a:r>
              <a:rPr lang="en-US" dirty="0" smtClean="0"/>
              <a:t>First </a:t>
            </a:r>
            <a:r>
              <a:rPr lang="en-US" dirty="0"/>
              <a:t>of all, planning for IL instruction should be built on two salient features: </a:t>
            </a:r>
            <a:endParaRPr lang="en-US" dirty="0" smtClean="0"/>
          </a:p>
          <a:p>
            <a:pPr lvl="1"/>
            <a:r>
              <a:rPr lang="en-US" dirty="0" smtClean="0"/>
              <a:t>using </a:t>
            </a:r>
            <a:r>
              <a:rPr lang="en-US" dirty="0"/>
              <a:t>background knowledge of our students and </a:t>
            </a:r>
            <a:endParaRPr lang="en-US" dirty="0" smtClean="0"/>
          </a:p>
          <a:p>
            <a:pPr lvl="1"/>
            <a:r>
              <a:rPr lang="en-US" dirty="0" smtClean="0"/>
              <a:t>setting </a:t>
            </a:r>
            <a:r>
              <a:rPr lang="en-US" dirty="0"/>
              <a:t>excellent objectives. </a:t>
            </a:r>
          </a:p>
        </p:txBody>
      </p:sp>
    </p:spTree>
    <p:extLst>
      <p:ext uri="{BB962C8B-B14F-4D97-AF65-F5344CB8AC3E}">
        <p14:creationId xmlns:p14="http://schemas.microsoft.com/office/powerpoint/2010/main" val="250624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Background Knowledge</a:t>
            </a:r>
            <a:endParaRPr lang="en-US" dirty="0"/>
          </a:p>
        </p:txBody>
      </p:sp>
      <p:sp>
        <p:nvSpPr>
          <p:cNvPr id="3" name="Content Placeholder 2"/>
          <p:cNvSpPr>
            <a:spLocks noGrp="1"/>
          </p:cNvSpPr>
          <p:nvPr>
            <p:ph idx="1"/>
          </p:nvPr>
        </p:nvSpPr>
        <p:spPr/>
        <p:txBody>
          <a:bodyPr/>
          <a:lstStyle/>
          <a:p>
            <a:r>
              <a:rPr lang="en-US" dirty="0"/>
              <a:t>This can be perhaps one of the crucial stages of IL lesson preparation. In order to assess background knowledge of our students, we can use through questioning. For instance, we can pose the following questions to our ELLs prior to plagiarism instruction:</a:t>
            </a:r>
          </a:p>
          <a:p>
            <a:pPr lvl="1"/>
            <a:r>
              <a:rPr lang="en-US" i="1" dirty="0"/>
              <a:t>Have you ever heard of the concept of plagiarism? </a:t>
            </a:r>
            <a:endParaRPr lang="en-US" dirty="0"/>
          </a:p>
          <a:p>
            <a:pPr lvl="2"/>
            <a:r>
              <a:rPr lang="en-US" i="1" dirty="0"/>
              <a:t>Could you please give us an example?</a:t>
            </a:r>
            <a:endParaRPr lang="en-US" dirty="0"/>
          </a:p>
          <a:p>
            <a:r>
              <a:rPr lang="en-US" i="1" dirty="0"/>
              <a:t>	</a:t>
            </a:r>
            <a:r>
              <a:rPr lang="en-US" i="1" dirty="0" smtClean="0"/>
              <a:t>	Have </a:t>
            </a:r>
            <a:r>
              <a:rPr lang="en-US" i="1" dirty="0"/>
              <a:t>you ever seen anyone doing this prior to coming to the </a:t>
            </a:r>
            <a:r>
              <a:rPr lang="en-US" i="1" dirty="0" smtClean="0"/>
              <a:t>			US </a:t>
            </a:r>
            <a:r>
              <a:rPr lang="en-US" i="1" dirty="0"/>
              <a:t>to study?</a:t>
            </a:r>
            <a:endParaRPr lang="en-US" dirty="0"/>
          </a:p>
          <a:p>
            <a:endParaRPr lang="en-US" dirty="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KWL Chart</a:t>
            </a:r>
            <a:endParaRPr lang="en-US" dirty="0"/>
          </a:p>
        </p:txBody>
      </p:sp>
      <p:sp>
        <p:nvSpPr>
          <p:cNvPr id="3" name="Content Placeholder 2"/>
          <p:cNvSpPr>
            <a:spLocks noGrp="1"/>
          </p:cNvSpPr>
          <p:nvPr>
            <p:ph idx="1"/>
          </p:nvPr>
        </p:nvSpPr>
        <p:spPr/>
        <p:txBody>
          <a:bodyPr/>
          <a:lstStyle/>
          <a:p>
            <a:r>
              <a:rPr lang="en-US" dirty="0"/>
              <a:t>the KWL Chart is a great way to know what our students already know about the content, background knowledge, and what they would like to learn. </a:t>
            </a:r>
            <a:endParaRPr lang="en-US" dirty="0" smtClean="0"/>
          </a:p>
          <a:p>
            <a:r>
              <a:rPr lang="en-US" dirty="0" smtClean="0"/>
              <a:t>By </a:t>
            </a:r>
            <a:r>
              <a:rPr lang="en-US" dirty="0"/>
              <a:t>using this strategy we can ignite the background knowledge and connect that with our IL lesson plan </a:t>
            </a:r>
            <a:endParaRPr lang="en-US" dirty="0" smtClean="0"/>
          </a:p>
          <a:p>
            <a:r>
              <a:rPr lang="en-US" dirty="0" smtClean="0"/>
              <a:t>KWL </a:t>
            </a:r>
            <a:r>
              <a:rPr lang="en-US" dirty="0"/>
              <a:t>charts are great way to assess what we taught in a very short period of time. </a:t>
            </a:r>
          </a:p>
          <a:p>
            <a:r>
              <a:rPr lang="en-US" dirty="0"/>
              <a:t>A good use of a KWL chart can be during the one shot introduction to the library lesson plan for our ELLs. </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i="1" dirty="0"/>
              <a:t>The KWL Chart</a:t>
            </a:r>
            <a:endParaRPr lang="en-US" dirty="0"/>
          </a:p>
        </p:txBody>
      </p:sp>
      <p:sp>
        <p:nvSpPr>
          <p:cNvPr id="6" name="Text Placeholder 5"/>
          <p:cNvSpPr>
            <a:spLocks noGrp="1"/>
          </p:cNvSpPr>
          <p:nvPr>
            <p:ph sz="half" idx="1"/>
          </p:nvPr>
        </p:nvSpPr>
        <p:spPr/>
        <p:txBody>
          <a:bodyPr/>
          <a:lstStyle/>
          <a:p>
            <a:r>
              <a:rPr lang="en-US" i="1" dirty="0"/>
              <a:t>What do we </a:t>
            </a:r>
            <a:r>
              <a:rPr lang="en-US" b="1" i="1" u="sng" dirty="0"/>
              <a:t>Know</a:t>
            </a:r>
            <a:r>
              <a:rPr lang="en-US" i="1" dirty="0"/>
              <a:t> about our Library?</a:t>
            </a:r>
            <a:endParaRPr lang="en-US" dirty="0"/>
          </a:p>
          <a:p>
            <a:r>
              <a:rPr lang="en-US" i="1" dirty="0"/>
              <a:t>What  we </a:t>
            </a:r>
            <a:r>
              <a:rPr lang="en-US" b="1" i="1" u="sng" dirty="0"/>
              <a:t>Want</a:t>
            </a:r>
            <a:r>
              <a:rPr lang="en-US" i="1" dirty="0"/>
              <a:t> to learn about our Library?</a:t>
            </a:r>
            <a:endParaRPr lang="en-US" dirty="0"/>
          </a:p>
          <a:p>
            <a:r>
              <a:rPr lang="en-US" i="1" dirty="0"/>
              <a:t>And at the end of the lesson: What we did </a:t>
            </a:r>
            <a:r>
              <a:rPr lang="en-US" b="1" i="1" u="sng" dirty="0"/>
              <a:t>Learn</a:t>
            </a:r>
            <a:r>
              <a:rPr lang="en-US" i="1" dirty="0"/>
              <a:t>?</a:t>
            </a:r>
            <a:endParaRPr lang="en-US" dirty="0"/>
          </a:p>
        </p:txBody>
      </p:sp>
      <p:pic>
        <p:nvPicPr>
          <p:cNvPr id="2" name="Picture 1"/>
          <p:cNvPicPr>
            <a:picLocks noChangeAspect="1"/>
          </p:cNvPicPr>
          <p:nvPr/>
        </p:nvPicPr>
        <p:blipFill>
          <a:blip r:embed="rId2"/>
          <a:stretch>
            <a:fillRect/>
          </a:stretch>
        </p:blipFill>
        <p:spPr>
          <a:xfrm>
            <a:off x="5518007" y="2062802"/>
            <a:ext cx="5944115" cy="3231160"/>
          </a:xfrm>
          <a:prstGeom prst="rect">
            <a:avLst/>
          </a:prstGeom>
        </p:spPr>
      </p:pic>
      <p:pic>
        <p:nvPicPr>
          <p:cNvPr id="7" name="Picture 6" descr="Image result for boo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4634" y="5081905"/>
            <a:ext cx="2073275" cy="1509395"/>
          </a:xfrm>
          <a:prstGeom prst="rect">
            <a:avLst/>
          </a:prstGeom>
          <a:noFill/>
          <a:ln>
            <a:noFill/>
          </a:ln>
        </p:spPr>
      </p:pic>
      <p:pic>
        <p:nvPicPr>
          <p:cNvPr id="8" name="Content Placeholder 7" descr="Image result for library database"/>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18007" y="4821382"/>
            <a:ext cx="3276858" cy="1885272"/>
          </a:xfrm>
          <a:prstGeom prst="rect">
            <a:avLst/>
          </a:prstGeom>
          <a:noFill/>
          <a:ln>
            <a:noFill/>
          </a:ln>
        </p:spPr>
      </p:pic>
      <p:pic>
        <p:nvPicPr>
          <p:cNvPr id="10" name="Picture 9" descr="Image result for library servic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3741" y="5017337"/>
            <a:ext cx="1552575" cy="1362075"/>
          </a:xfrm>
          <a:prstGeom prst="rect">
            <a:avLst/>
          </a:prstGeom>
          <a:noFill/>
          <a:ln>
            <a:noFill/>
          </a:ln>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Visual Aids</a:t>
            </a:r>
            <a:endParaRPr lang="en-US" dirty="0"/>
          </a:p>
        </p:txBody>
      </p:sp>
      <p:sp>
        <p:nvSpPr>
          <p:cNvPr id="3" name="Content Placeholder 2"/>
          <p:cNvSpPr>
            <a:spLocks noGrp="1"/>
          </p:cNvSpPr>
          <p:nvPr>
            <p:ph idx="1"/>
          </p:nvPr>
        </p:nvSpPr>
        <p:spPr/>
        <p:txBody>
          <a:bodyPr>
            <a:normAutofit lnSpcReduction="10000"/>
          </a:bodyPr>
          <a:lstStyle/>
          <a:p>
            <a:r>
              <a:rPr lang="en-US" dirty="0"/>
              <a:t>Just like KWL charts, graphic organizers and pictures can all serve as scaffolding </a:t>
            </a:r>
            <a:r>
              <a:rPr lang="en-US" dirty="0" smtClean="0"/>
              <a:t>tools. </a:t>
            </a:r>
          </a:p>
          <a:p>
            <a:r>
              <a:rPr lang="en-US" dirty="0" smtClean="0"/>
              <a:t>Graphic </a:t>
            </a:r>
            <a:r>
              <a:rPr lang="en-US" dirty="0"/>
              <a:t>organizers are very specific in that they can help our students to grasp IL concepts such as citing, and citing correctly according to a citation style such as MLA or APA</a:t>
            </a:r>
            <a:r>
              <a:rPr lang="en-US" dirty="0" smtClean="0"/>
              <a:t>.</a:t>
            </a:r>
          </a:p>
          <a:p>
            <a:r>
              <a:rPr lang="en-US" dirty="0"/>
              <a:t>Graphic organizers can be used when we introduce the citation styles to spell out all the bibliographic elements and teach the sequence of them according to a given style. </a:t>
            </a:r>
            <a:endParaRPr lang="en-US" dirty="0" smtClean="0"/>
          </a:p>
          <a:p>
            <a:r>
              <a:rPr lang="en-US" dirty="0" smtClean="0"/>
              <a:t>Various </a:t>
            </a:r>
            <a:r>
              <a:rPr lang="en-US" dirty="0"/>
              <a:t>kinds of visuals including pictures, diagrams, and illustrations are essential to a good IL instruction. </a:t>
            </a:r>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Realia</a:t>
            </a:r>
            <a:endParaRPr lang="en-US" dirty="0"/>
          </a:p>
        </p:txBody>
      </p:sp>
      <p:sp>
        <p:nvSpPr>
          <p:cNvPr id="3" name="Content Placeholder 2"/>
          <p:cNvSpPr>
            <a:spLocks noGrp="1"/>
          </p:cNvSpPr>
          <p:nvPr>
            <p:ph idx="1"/>
          </p:nvPr>
        </p:nvSpPr>
        <p:spPr/>
        <p:txBody>
          <a:bodyPr>
            <a:normAutofit/>
          </a:bodyPr>
          <a:lstStyle/>
          <a:p>
            <a:r>
              <a:rPr lang="en-US" dirty="0" err="1"/>
              <a:t>Realia</a:t>
            </a:r>
            <a:r>
              <a:rPr lang="en-US" dirty="0"/>
              <a:t> is a term for real things that are used in IL instruction to build background knowledge and new vocabulary. </a:t>
            </a:r>
            <a:r>
              <a:rPr lang="en-US" dirty="0" err="1"/>
              <a:t>Realia</a:t>
            </a:r>
            <a:r>
              <a:rPr lang="en-US" dirty="0"/>
              <a:t> is one of the most popular strategies used for decades in IL instruction. </a:t>
            </a:r>
          </a:p>
          <a:p>
            <a:r>
              <a:rPr lang="en-US" dirty="0"/>
              <a:t>The main advantage of using </a:t>
            </a:r>
            <a:r>
              <a:rPr lang="en-US" dirty="0" err="1"/>
              <a:t>realia</a:t>
            </a:r>
            <a:r>
              <a:rPr lang="en-US" dirty="0"/>
              <a:t> in the IL classroom is to make the learning experience more sensory for the ELLs. </a:t>
            </a:r>
            <a:endParaRPr lang="en-US" dirty="0" smtClean="0"/>
          </a:p>
          <a:p>
            <a:r>
              <a:rPr lang="en-US" dirty="0" smtClean="0"/>
              <a:t>For </a:t>
            </a:r>
            <a:r>
              <a:rPr lang="en-US" dirty="0"/>
              <a:t>instance, if you are going to teach what is a peer reviewed or scholarly journal article you can bring copies of journal articles to the instruction lab. Students can touch and feel the new type of resource at the same time as hearing the new concept. </a:t>
            </a:r>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Word Wall</a:t>
            </a:r>
            <a:endParaRPr lang="en-US" dirty="0"/>
          </a:p>
        </p:txBody>
      </p:sp>
      <p:sp>
        <p:nvSpPr>
          <p:cNvPr id="4" name="Text Placeholder 3"/>
          <p:cNvSpPr>
            <a:spLocks noGrp="1"/>
          </p:cNvSpPr>
          <p:nvPr>
            <p:ph sz="half" idx="1"/>
          </p:nvPr>
        </p:nvSpPr>
        <p:spPr/>
        <p:txBody>
          <a:bodyPr>
            <a:normAutofit lnSpcReduction="10000"/>
          </a:bodyPr>
          <a:lstStyle/>
          <a:p>
            <a:r>
              <a:rPr lang="en-US" dirty="0"/>
              <a:t>A word wall in the IL instruction is a powerful tool to strengthen new vocabulary skills for ELLs. </a:t>
            </a:r>
            <a:endParaRPr lang="en-US" dirty="0" smtClean="0"/>
          </a:p>
          <a:p>
            <a:r>
              <a:rPr lang="en-US" dirty="0" smtClean="0"/>
              <a:t>A </a:t>
            </a:r>
            <a:r>
              <a:rPr lang="en-US" dirty="0"/>
              <a:t>word wall can be an organized collection of words (and sometimes phrases) displayed on a wall or other space in the classroom. </a:t>
            </a:r>
            <a:endParaRPr lang="en-US" dirty="0" smtClean="0"/>
          </a:p>
          <a:p>
            <a:r>
              <a:rPr lang="en-US" dirty="0"/>
              <a:t>An example of a word wall activity and the rubric can be seen in </a:t>
            </a:r>
            <a:r>
              <a:rPr lang="en-US" dirty="0" smtClean="0"/>
              <a:t>below </a:t>
            </a:r>
            <a:r>
              <a:rPr lang="en-US" dirty="0"/>
              <a:t>where students asked to play a special game called “Library Lingo” which is similar to the known game “Bingo.” </a:t>
            </a:r>
            <a:endParaRPr lang="en-US" dirty="0" smtClean="0"/>
          </a:p>
          <a:p>
            <a:r>
              <a:rPr lang="en-US" dirty="0" smtClean="0"/>
              <a:t>The </a:t>
            </a:r>
            <a:r>
              <a:rPr lang="en-US" dirty="0"/>
              <a:t>purpose of this game to introduce the new vocabulary by using gaming. Library Lingo cards are distributed among the students.</a:t>
            </a:r>
          </a:p>
        </p:txBody>
      </p:sp>
      <p:graphicFrame>
        <p:nvGraphicFramePr>
          <p:cNvPr id="3" name="Content Placeholder 2"/>
          <p:cNvGraphicFramePr>
            <a:graphicFrameLocks noGrp="1"/>
          </p:cNvGraphicFramePr>
          <p:nvPr>
            <p:ph sz="half" idx="2"/>
          </p:nvPr>
        </p:nvGraphicFramePr>
        <p:xfrm>
          <a:off x="6197601" y="2837252"/>
          <a:ext cx="5384798" cy="3166283"/>
        </p:xfrm>
        <a:graphic>
          <a:graphicData uri="http://schemas.openxmlformats.org/drawingml/2006/table">
            <a:tbl>
              <a:tblPr firstRow="1" firstCol="1" bandRow="1"/>
              <a:tblGrid>
                <a:gridCol w="1076847">
                  <a:extLst>
                    <a:ext uri="{9D8B030D-6E8A-4147-A177-3AD203B41FA5}">
                      <a16:colId xmlns="" xmlns:a16="http://schemas.microsoft.com/office/drawing/2014/main" val="4183322034"/>
                    </a:ext>
                  </a:extLst>
                </a:gridCol>
                <a:gridCol w="1076847">
                  <a:extLst>
                    <a:ext uri="{9D8B030D-6E8A-4147-A177-3AD203B41FA5}">
                      <a16:colId xmlns="" xmlns:a16="http://schemas.microsoft.com/office/drawing/2014/main" val="1746671013"/>
                    </a:ext>
                  </a:extLst>
                </a:gridCol>
                <a:gridCol w="1076847">
                  <a:extLst>
                    <a:ext uri="{9D8B030D-6E8A-4147-A177-3AD203B41FA5}">
                      <a16:colId xmlns="" xmlns:a16="http://schemas.microsoft.com/office/drawing/2014/main" val="1442614894"/>
                    </a:ext>
                  </a:extLst>
                </a:gridCol>
                <a:gridCol w="1076847">
                  <a:extLst>
                    <a:ext uri="{9D8B030D-6E8A-4147-A177-3AD203B41FA5}">
                      <a16:colId xmlns="" xmlns:a16="http://schemas.microsoft.com/office/drawing/2014/main" val="2165041996"/>
                    </a:ext>
                  </a:extLst>
                </a:gridCol>
                <a:gridCol w="1077410">
                  <a:extLst>
                    <a:ext uri="{9D8B030D-6E8A-4147-A177-3AD203B41FA5}">
                      <a16:colId xmlns="" xmlns:a16="http://schemas.microsoft.com/office/drawing/2014/main" val="2035745184"/>
                    </a:ext>
                  </a:extLst>
                </a:gridCol>
              </a:tblGrid>
              <a:tr h="231059">
                <a:tc gridSpan="5">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 I B R A R 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23451278"/>
                  </a:ext>
                </a:extLst>
              </a:tr>
              <a:tr h="288809">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5801707"/>
                  </a:ext>
                </a:extLst>
              </a:tr>
              <a:tr h="317712">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r>
                      <a:br>
                        <a:rPr lang="en-US" sz="1000" b="1">
                          <a:effectLst/>
                          <a:latin typeface="Calibri" panose="020F0502020204030204" pitchFamily="34" charset="0"/>
                          <a:ea typeface="Calibri" panose="020F0502020204030204" pitchFamily="34" charset="0"/>
                          <a:cs typeface="Times New Roman" panose="02020603050405020304" pitchFamily="18" charset="0"/>
                        </a:rPr>
                      </a:b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8678025"/>
                  </a:ext>
                </a:extLst>
              </a:tr>
              <a:tr h="635424">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Library Homepage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Periodical(s)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Bibliography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Scholarly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Journal(s)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9735164"/>
                  </a:ext>
                </a:extLst>
              </a:tr>
              <a:tr h="519868">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Database(s)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Citation Styles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FREE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Volume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72020486"/>
                  </a:ext>
                </a:extLst>
              </a:tr>
              <a:tr h="635424">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Online Catalog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Full-text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Issue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Magazine(s)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Author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1795859"/>
                  </a:ext>
                </a:extLst>
              </a:tr>
              <a:tr h="476569">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Article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Abstract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Newspaper(s)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Citation Styles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Publisher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1160764"/>
                  </a:ext>
                </a:extLst>
              </a:tr>
            </a:tbl>
          </a:graphicData>
        </a:graphic>
      </p:graphicFrame>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Word Wall</a:t>
            </a:r>
            <a:endParaRPr lang="en-US" dirty="0"/>
          </a:p>
        </p:txBody>
      </p:sp>
      <p:sp>
        <p:nvSpPr>
          <p:cNvPr id="3" name="Text Placeholder 2"/>
          <p:cNvSpPr>
            <a:spLocks noGrp="1"/>
          </p:cNvSpPr>
          <p:nvPr>
            <p:ph idx="1"/>
          </p:nvPr>
        </p:nvSpPr>
        <p:spPr/>
        <p:txBody>
          <a:bodyPr>
            <a:normAutofit/>
          </a:bodyPr>
          <a:lstStyle/>
          <a:p>
            <a:r>
              <a:rPr lang="en-US" dirty="0"/>
              <a:t>The second example of a word wall can be seen </a:t>
            </a:r>
            <a:r>
              <a:rPr lang="en-US" dirty="0" smtClean="0"/>
              <a:t>below in “Library </a:t>
            </a:r>
            <a:r>
              <a:rPr lang="en-US" dirty="0"/>
              <a:t>Word Wall” in which we use all the newly acquired terminology to create a word wall together with the ELLs. </a:t>
            </a:r>
            <a:endParaRPr lang="en-US" dirty="0" smtClean="0"/>
          </a:p>
          <a:p>
            <a:r>
              <a:rPr lang="en-US" dirty="0" smtClean="0"/>
              <a:t>Here </a:t>
            </a:r>
            <a:r>
              <a:rPr lang="en-US" dirty="0"/>
              <a:t>we use the black board and smart board. </a:t>
            </a:r>
            <a:endParaRPr lang="en-US" dirty="0" smtClean="0"/>
          </a:p>
          <a:p>
            <a:r>
              <a:rPr lang="en-US" dirty="0" smtClean="0"/>
              <a:t>While </a:t>
            </a:r>
            <a:r>
              <a:rPr lang="en-US" dirty="0"/>
              <a:t>we are marking the new words on the Smart Board, we are creating the word wall on the left by using the blackboard. It is crucial that the ELLs can see the newly acquired vocabulary both on the wall and in their handouts. </a:t>
            </a:r>
            <a:endParaRPr lang="en-US" dirty="0" smtClean="0"/>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Support academic librarians </a:t>
            </a:r>
          </a:p>
          <a:p>
            <a:pPr lvl="1"/>
            <a:r>
              <a:rPr lang="en-US" dirty="0"/>
              <a:t>Meeting challenges of teaching information literacy to English Language Learners (ELLs)</a:t>
            </a:r>
          </a:p>
          <a:p>
            <a:r>
              <a:rPr lang="en-US" dirty="0"/>
              <a:t>Provide effective strategies </a:t>
            </a:r>
          </a:p>
          <a:p>
            <a:pPr lvl="1"/>
            <a:r>
              <a:rPr lang="en-US" dirty="0"/>
              <a:t>Teaching information literacy skills to ESL students </a:t>
            </a:r>
          </a:p>
          <a:p>
            <a:pPr marL="109728" indent="0">
              <a:buNone/>
            </a:pPr>
            <a:endParaRPr lang="en-US" dirty="0"/>
          </a:p>
        </p:txBody>
      </p:sp>
    </p:spTree>
    <p:extLst>
      <p:ext uri="{BB962C8B-B14F-4D97-AF65-F5344CB8AC3E}">
        <p14:creationId xmlns:p14="http://schemas.microsoft.com/office/powerpoint/2010/main" val="414355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473825"/>
            <a:ext cx="7334353" cy="6100013"/>
          </a:xfrm>
          <a:prstGeom prst="rect">
            <a:avLst/>
          </a:prstGeom>
        </p:spPr>
      </p:pic>
    </p:spTree>
    <p:extLst>
      <p:ext uri="{BB962C8B-B14F-4D97-AF65-F5344CB8AC3E}">
        <p14:creationId xmlns:p14="http://schemas.microsoft.com/office/powerpoint/2010/main" val="27755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Word Wall</a:t>
            </a:r>
            <a:endParaRPr lang="en-US" dirty="0"/>
          </a:p>
        </p:txBody>
      </p:sp>
      <p:sp>
        <p:nvSpPr>
          <p:cNvPr id="3" name="Content Placeholder 2"/>
          <p:cNvSpPr>
            <a:spLocks noGrp="1"/>
          </p:cNvSpPr>
          <p:nvPr>
            <p:ph idx="1"/>
          </p:nvPr>
        </p:nvSpPr>
        <p:spPr/>
        <p:txBody>
          <a:bodyPr>
            <a:normAutofit fontScale="85000" lnSpcReduction="10000"/>
          </a:bodyPr>
          <a:lstStyle/>
          <a:p>
            <a:r>
              <a:rPr lang="en-US" dirty="0"/>
              <a:t>Pre-teaching vocabulary can take a place prior to the instruction in numerous </a:t>
            </a:r>
            <a:r>
              <a:rPr lang="en-US" dirty="0" smtClean="0"/>
              <a:t>ways. </a:t>
            </a:r>
          </a:p>
          <a:p>
            <a:r>
              <a:rPr lang="en-US" dirty="0" smtClean="0"/>
              <a:t>A </a:t>
            </a:r>
            <a:r>
              <a:rPr lang="en-US" dirty="0"/>
              <a:t>list of new vocabulary can be presented to each student as a print out and ELLs can be asked to read and research the meaning of the concepts within 5 minutes. </a:t>
            </a:r>
            <a:endParaRPr lang="en-US" dirty="0" smtClean="0"/>
          </a:p>
          <a:p>
            <a:r>
              <a:rPr lang="en-US" dirty="0" smtClean="0"/>
              <a:t>Or </a:t>
            </a:r>
            <a:r>
              <a:rPr lang="en-US" dirty="0"/>
              <a:t>the librarian can assign students into a group and assign the concepts to each group to discuss prior to the instruction. </a:t>
            </a:r>
            <a:endParaRPr lang="en-US" dirty="0" smtClean="0"/>
          </a:p>
          <a:p>
            <a:r>
              <a:rPr lang="en-US" dirty="0" smtClean="0"/>
              <a:t>If </a:t>
            </a:r>
            <a:r>
              <a:rPr lang="en-US" dirty="0"/>
              <a:t>we can form the groups based on students’ prior knowledge, we can get a powerful 5 minutes of a pre-loading vocabulary session. </a:t>
            </a:r>
            <a:endParaRPr lang="en-US" dirty="0" smtClean="0"/>
          </a:p>
          <a:p>
            <a:r>
              <a:rPr lang="en-US" dirty="0" smtClean="0"/>
              <a:t>Another </a:t>
            </a:r>
            <a:r>
              <a:rPr lang="en-US" dirty="0"/>
              <a:t>way to expose ELLs to the new vocabulary is to provide a page of new IL concepts to their ESL teachers. ESL teachers can use this new vocabulary in the ESL classroom and prepare the students for this very important and demanding IL session. With the dozen or so words front-loaded, ELLs are ready to tackle that challenging plagiarism session!</a:t>
            </a:r>
          </a:p>
        </p:txBody>
      </p: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a:t>Cooperative Learning</a:t>
            </a:r>
            <a:endParaRPr lang="en-US"/>
          </a:p>
        </p:txBody>
      </p:sp>
      <p:sp>
        <p:nvSpPr>
          <p:cNvPr id="4" name="Text Placeholder 3"/>
          <p:cNvSpPr>
            <a:spLocks noGrp="1"/>
          </p:cNvSpPr>
          <p:nvPr>
            <p:ph sz="half" idx="1"/>
          </p:nvPr>
        </p:nvSpPr>
        <p:spPr>
          <a:xfrm>
            <a:off x="609599" y="2249425"/>
            <a:ext cx="11078095" cy="4341875"/>
          </a:xfrm>
        </p:spPr>
        <p:txBody>
          <a:bodyPr>
            <a:normAutofit/>
          </a:bodyPr>
          <a:lstStyle/>
          <a:p>
            <a:r>
              <a:rPr lang="en-US" sz="2400" dirty="0"/>
              <a:t>Cooperative learning in the IL classroom can take many forms, but one of the most popular ways of using this strategy is the use of small group work to supplement to lectures </a:t>
            </a:r>
            <a:endParaRPr lang="en-US" sz="2400" dirty="0" smtClean="0"/>
          </a:p>
          <a:p>
            <a:r>
              <a:rPr lang="en-US" sz="2400" dirty="0" smtClean="0"/>
              <a:t>This </a:t>
            </a:r>
            <a:r>
              <a:rPr lang="en-US" sz="2400" dirty="0"/>
              <a:t>can be used at any stage of the IL instruction including the pre-loading of vocabulary. Students can be grouped based on their background or language skills. </a:t>
            </a:r>
            <a:endParaRPr lang="en-US" sz="2400" dirty="0" smtClean="0"/>
          </a:p>
          <a:p>
            <a:r>
              <a:rPr lang="en-US" sz="2400" dirty="0" smtClean="0"/>
              <a:t>This </a:t>
            </a:r>
            <a:r>
              <a:rPr lang="en-US" sz="2400" dirty="0"/>
              <a:t>can be a great collaborative environment for all the members of the class to learn equally and share the background knowledge of the given lesson in their original language. </a:t>
            </a:r>
          </a:p>
          <a:p>
            <a:r>
              <a:rPr lang="en-US" sz="2400" dirty="0"/>
              <a:t>Moreover, cooperative or collaborative learning provides as friendly and stress free a learning environment as </a:t>
            </a:r>
            <a:r>
              <a:rPr lang="en-US" sz="2400" dirty="0" smtClean="0"/>
              <a:t>possible, this </a:t>
            </a:r>
            <a:r>
              <a:rPr lang="en-US" sz="2400" dirty="0"/>
              <a:t>can be an optimal learning environment for our ELLs.</a:t>
            </a:r>
          </a:p>
        </p:txBody>
      </p:sp>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Story Reenactment</a:t>
            </a:r>
            <a:endParaRPr lang="en-US" dirty="0"/>
          </a:p>
        </p:txBody>
      </p:sp>
      <p:sp>
        <p:nvSpPr>
          <p:cNvPr id="3" name="Text Placeholder 2"/>
          <p:cNvSpPr>
            <a:spLocks noGrp="1"/>
          </p:cNvSpPr>
          <p:nvPr>
            <p:ph idx="1"/>
          </p:nvPr>
        </p:nvSpPr>
        <p:spPr/>
        <p:txBody>
          <a:bodyPr>
            <a:normAutofit fontScale="92500" lnSpcReduction="20000"/>
          </a:bodyPr>
          <a:lstStyle/>
          <a:p>
            <a:r>
              <a:rPr lang="en-US" dirty="0"/>
              <a:t>Story reenactment is a strategy where students are encouraged to act out stories after they have read. A good example of this strategy from IL classrooms is the enactment of a plagiarism situation. </a:t>
            </a:r>
            <a:endParaRPr lang="en-US" dirty="0" smtClean="0"/>
          </a:p>
          <a:p>
            <a:r>
              <a:rPr lang="en-US" dirty="0" smtClean="0"/>
              <a:t>The </a:t>
            </a:r>
            <a:r>
              <a:rPr lang="en-US" dirty="0"/>
              <a:t>IL instructor can assign different roles to students where they can create props and to use that in reenacting the plagiarism story. This strategy provides a unique opportunity to ELLs to learn the consequences of plagiarism </a:t>
            </a:r>
            <a:r>
              <a:rPr lang="en-US" dirty="0" smtClean="0"/>
              <a:t>firsthand. </a:t>
            </a:r>
          </a:p>
          <a:p>
            <a:r>
              <a:rPr lang="en-US" dirty="0" smtClean="0"/>
              <a:t>Students </a:t>
            </a:r>
            <a:r>
              <a:rPr lang="en-US" dirty="0"/>
              <a:t>can be assigned the role of someone who cuts and pastes passages or quotes information without quotation marks in their papers. In this way, they can see the consequences of plagiarism firsthand. </a:t>
            </a:r>
            <a:endParaRPr lang="en-US" dirty="0" smtClean="0"/>
          </a:p>
          <a:p>
            <a:r>
              <a:rPr lang="en-US" dirty="0" smtClean="0"/>
              <a:t>By </a:t>
            </a:r>
            <a:r>
              <a:rPr lang="en-US" dirty="0"/>
              <a:t>using this strategy, we can optimally teach our ELLs that, if the work is not cited or referenced, they may receive a failing grade for their classes.</a:t>
            </a:r>
          </a:p>
        </p:txBody>
      </p:sp>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Flipping the classroom</a:t>
            </a:r>
            <a:endParaRPr lang="en-US" dirty="0"/>
          </a:p>
        </p:txBody>
      </p:sp>
      <p:sp>
        <p:nvSpPr>
          <p:cNvPr id="3" name="Content Placeholder 2"/>
          <p:cNvSpPr>
            <a:spLocks noGrp="1"/>
          </p:cNvSpPr>
          <p:nvPr>
            <p:ph idx="1"/>
          </p:nvPr>
        </p:nvSpPr>
        <p:spPr/>
        <p:txBody>
          <a:bodyPr>
            <a:normAutofit fontScale="92500" lnSpcReduction="10000"/>
          </a:bodyPr>
          <a:lstStyle/>
          <a:p>
            <a:r>
              <a:rPr lang="en-US" dirty="0"/>
              <a:t> “Flipping the classroom” means that ELLs will gain access to IL resources prior to class, usually via online learning platform like Blackboard, and then use class time to do the harder work of assimilating those resources. </a:t>
            </a:r>
            <a:endParaRPr lang="en-US" dirty="0" smtClean="0"/>
          </a:p>
          <a:p>
            <a:r>
              <a:rPr lang="en-US" dirty="0" smtClean="0"/>
              <a:t>The </a:t>
            </a:r>
            <a:r>
              <a:rPr lang="en-US" dirty="0"/>
              <a:t>flipped classroom model contrasts with the traditional classroom model in which “first exposure” occurs via in class lecturing, and ELLs further learn through homework and assignments. </a:t>
            </a:r>
            <a:endParaRPr lang="en-US" dirty="0" smtClean="0"/>
          </a:p>
          <a:p>
            <a:r>
              <a:rPr lang="en-US" dirty="0" smtClean="0"/>
              <a:t>This </a:t>
            </a:r>
            <a:r>
              <a:rPr lang="en-US" dirty="0"/>
              <a:t>could be hard for one shot library instruction sessions but with good planning the hardship can be eliminated. Particularly with assistance from the ESL program, the IL instructor can share the preliminary information through handouts with the ELLs prior to the library session. This may need collaboration between the ESL program and the IL coordinator.</a:t>
            </a:r>
          </a:p>
        </p:txBody>
      </p:sp>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Conclusion/Discussion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Academic librarians face challenges teaching information literacy to ELLs. In order to do provide a road map, the most effective teaching strategies for teaching IL skills to ESL students were discussed in this paper. </a:t>
            </a:r>
            <a:endParaRPr lang="en-US" dirty="0" smtClean="0"/>
          </a:p>
          <a:p>
            <a:r>
              <a:rPr lang="en-US" dirty="0" smtClean="0"/>
              <a:t>As </a:t>
            </a:r>
            <a:r>
              <a:rPr lang="en-US" dirty="0"/>
              <a:t>is discussed by a number of scholars, a systematic intervention is key to this issue. This can supplemented by the use of a number of teaching strategies.</a:t>
            </a:r>
          </a:p>
          <a:p>
            <a:r>
              <a:rPr lang="en-US" dirty="0"/>
              <a:t>Some of the scaffolding strategies examined in this paper were the use of background knowledge, KWL charts, visual aids, </a:t>
            </a:r>
            <a:r>
              <a:rPr lang="en-US" dirty="0" err="1"/>
              <a:t>realia</a:t>
            </a:r>
            <a:r>
              <a:rPr lang="en-US" dirty="0"/>
              <a:t>, cooperative learning, word wall, story reenactment, and flipped classrooms. </a:t>
            </a:r>
            <a:endParaRPr lang="en-US" dirty="0" smtClean="0"/>
          </a:p>
          <a:p>
            <a:r>
              <a:rPr lang="en-US" dirty="0" smtClean="0"/>
              <a:t>ELLs </a:t>
            </a:r>
            <a:r>
              <a:rPr lang="en-US" dirty="0"/>
              <a:t>may have a harder time understanding every word of a spoken language, so everything should be written on the board, or a handout should be provided as a supplement to a classroom lecture. One must remember that students who grow up with the non-Latin languages such as Chinese, Japanese, Korean, or Arabic will have a harder time reading US handwriting. They may not admit to it, but they will be lost in your class. </a:t>
            </a:r>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Conclusion/Discussion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Moreover, it would be beneficial to show ELLs what, in most cases, a final paper should look like. You can guide students through each step of the process with the model of the finished product in hand. This could be a great use of scaffolding strategies. </a:t>
            </a:r>
          </a:p>
          <a:p>
            <a:r>
              <a:rPr lang="en-US" dirty="0"/>
              <a:t>One lesson that can be learned from this paper is that one should communicate with the ESL teacher or the classroom teacher and provide a copy of your word wall to the ESL teacher. They can use the same vocabulary in the ESL class prior to your IL class. This would be more beneficial if it is systematized where ESL teachers regularly get copies of information literacy lessons plans and the supplemental materials such as word walls or KWL charts. This can help to build a solid support for the students.  </a:t>
            </a:r>
          </a:p>
          <a:p>
            <a:endParaRPr lang="en-US" dirty="0"/>
          </a:p>
        </p:txBody>
      </p:sp>
    </p:spTree>
    <p:extLst>
      <p:ext uri="{BB962C8B-B14F-4D97-AF65-F5344CB8AC3E}">
        <p14:creationId xmlns:p14="http://schemas.microsoft.com/office/powerpoint/2010/main" val="11941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Conclusion/Discussion</a:t>
            </a:r>
            <a:endParaRPr lang="en-US" dirty="0"/>
          </a:p>
        </p:txBody>
      </p:sp>
      <p:sp>
        <p:nvSpPr>
          <p:cNvPr id="3" name="Content Placeholder 2"/>
          <p:cNvSpPr>
            <a:spLocks noGrp="1"/>
          </p:cNvSpPr>
          <p:nvPr>
            <p:ph idx="1"/>
          </p:nvPr>
        </p:nvSpPr>
        <p:spPr/>
        <p:txBody>
          <a:bodyPr/>
          <a:lstStyle/>
          <a:p>
            <a:r>
              <a:rPr lang="en-US" dirty="0"/>
              <a:t>Flipped classroom makes students feel empowered because they have a chance to look at the material ahead of time. Any chance you have to give ELLs preview materials will increase the odds that they will understand it on the day you present it in the class. This will enhance the effectiveness of face-to-face time by exposing students to the resources in an extended period of time. </a:t>
            </a:r>
            <a:endParaRPr lang="en-US" dirty="0" smtClean="0"/>
          </a:p>
          <a:p>
            <a:r>
              <a:rPr lang="en-US" dirty="0" smtClean="0"/>
              <a:t>In </a:t>
            </a:r>
            <a:r>
              <a:rPr lang="en-US" dirty="0"/>
              <a:t>addition, since the factual knowledge has already been provided to students, librarians can dedicate the limited face-to-face time to critical thinking and the advanced challenges of IL.</a:t>
            </a:r>
          </a:p>
          <a:p>
            <a:endParaRPr lang="en-US" dirty="0"/>
          </a:p>
        </p:txBody>
      </p:sp>
    </p:spTree>
    <p:extLst>
      <p:ext uri="{BB962C8B-B14F-4D97-AF65-F5344CB8AC3E}">
        <p14:creationId xmlns:p14="http://schemas.microsoft.com/office/powerpoint/2010/main" val="5803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Conclusion/Discussion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One must also should note that, as our vision of the future of libraries and librarianship becomes more neutral creating a more positive learning environment for IL instruction is warranted. </a:t>
            </a:r>
            <a:endParaRPr lang="en-US" dirty="0" smtClean="0"/>
          </a:p>
          <a:p>
            <a:r>
              <a:rPr lang="en-US" dirty="0" smtClean="0"/>
              <a:t>In </a:t>
            </a:r>
            <a:r>
              <a:rPr lang="en-US" dirty="0"/>
              <a:t>this scenario, how can we integrate mindfulness into IL instruction? </a:t>
            </a:r>
            <a:endParaRPr lang="en-US" dirty="0" smtClean="0"/>
          </a:p>
          <a:p>
            <a:r>
              <a:rPr lang="en-US" dirty="0" smtClean="0"/>
              <a:t>A </a:t>
            </a:r>
            <a:r>
              <a:rPr lang="en-US" dirty="0"/>
              <a:t>recent study conducted by University of Toronto professors suggested that connecting to IL with empathy and compassion is key. We librarians should create the utmost positive learning environment where our students connect with all their senses. This strategy may also help to have a positive learning experience by refraining from use of any digital technology during the IL </a:t>
            </a:r>
            <a:r>
              <a:rPr lang="en-US" dirty="0" smtClean="0"/>
              <a:t>session </a:t>
            </a:r>
          </a:p>
          <a:p>
            <a:r>
              <a:rPr lang="en-US" dirty="0" smtClean="0"/>
              <a:t>Our </a:t>
            </a:r>
            <a:r>
              <a:rPr lang="en-US" dirty="0"/>
              <a:t>recommendation regarding the use of contemplative pedagogy and mindfulness in our classroom is the use of origami as a souvenir word wall with </a:t>
            </a:r>
            <a:r>
              <a:rPr lang="en-US" dirty="0" smtClean="0"/>
              <a:t>twelve </a:t>
            </a:r>
            <a:r>
              <a:rPr lang="en-US" dirty="0"/>
              <a:t>new IL terms. An example of how to place these eight words in an origami paper and how to make it can be showed by using a YouTube </a:t>
            </a:r>
            <a:r>
              <a:rPr lang="en-US" dirty="0" smtClean="0"/>
              <a:t>video. </a:t>
            </a:r>
          </a:p>
          <a:p>
            <a:r>
              <a:rPr lang="en-US" dirty="0" smtClean="0"/>
              <a:t>The </a:t>
            </a:r>
            <a:r>
              <a:rPr lang="en-US" dirty="0"/>
              <a:t>fortune teller origami takes 2 minutes to create. Librarians can implement their own vocabulary based on the lesson plan and use this 2 minutes strategy of silence which is reserved for the end of the instruction. </a:t>
            </a:r>
          </a:p>
          <a:p>
            <a:endParaRPr lang="en-US" dirty="0"/>
          </a:p>
        </p:txBody>
      </p:sp>
    </p:spTree>
    <p:extLst>
      <p:ext uri="{BB962C8B-B14F-4D97-AF65-F5344CB8AC3E}">
        <p14:creationId xmlns:p14="http://schemas.microsoft.com/office/powerpoint/2010/main" val="384913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Fortune Teller Origami- 2 minutes of Silence</a:t>
            </a:r>
            <a:endParaRPr lang="en-US" dirty="0"/>
          </a:p>
        </p:txBody>
      </p:sp>
      <p:sp>
        <p:nvSpPr>
          <p:cNvPr id="3" name="Content Placeholder 2"/>
          <p:cNvSpPr>
            <a:spLocks noGrp="1"/>
          </p:cNvSpPr>
          <p:nvPr>
            <p:ph idx="1"/>
          </p:nvPr>
        </p:nvSpPr>
        <p:spPr>
          <a:xfrm>
            <a:off x="609600" y="2249424"/>
            <a:ext cx="2374669" cy="4325112"/>
          </a:xfrm>
        </p:spPr>
        <p:txBody>
          <a:bodyPr>
            <a:normAutofit fontScale="62500" lnSpcReduction="20000"/>
          </a:bodyPr>
          <a:lstStyle/>
          <a:p>
            <a:pPr marL="109728" indent="0">
              <a:buNone/>
            </a:pPr>
            <a:r>
              <a:rPr lang="en-US" dirty="0"/>
              <a:t>Periodical(s)</a:t>
            </a:r>
          </a:p>
          <a:p>
            <a:pPr marL="109728" indent="0">
              <a:buNone/>
            </a:pPr>
            <a:r>
              <a:rPr lang="en-US" dirty="0"/>
              <a:t>Newspaper(s)</a:t>
            </a:r>
          </a:p>
          <a:p>
            <a:pPr marL="109728" indent="0">
              <a:buNone/>
            </a:pPr>
            <a:r>
              <a:rPr lang="en-US" dirty="0"/>
              <a:t>Journal(s)</a:t>
            </a:r>
          </a:p>
          <a:p>
            <a:pPr marL="109728" indent="0">
              <a:buNone/>
            </a:pPr>
            <a:r>
              <a:rPr lang="en-US" dirty="0"/>
              <a:t> </a:t>
            </a:r>
          </a:p>
          <a:p>
            <a:pPr marL="109728" indent="0">
              <a:buNone/>
            </a:pPr>
            <a:r>
              <a:rPr lang="en-US" dirty="0"/>
              <a:t> </a:t>
            </a:r>
          </a:p>
          <a:p>
            <a:pPr marL="109728" indent="0">
              <a:buNone/>
            </a:pPr>
            <a:r>
              <a:rPr lang="en-US" dirty="0"/>
              <a:t>Plagiarism</a:t>
            </a:r>
          </a:p>
          <a:p>
            <a:pPr marL="109728" indent="0">
              <a:buNone/>
            </a:pPr>
            <a:r>
              <a:rPr lang="en-US" dirty="0"/>
              <a:t>Citation Styles </a:t>
            </a:r>
          </a:p>
          <a:p>
            <a:pPr marL="109728" indent="0">
              <a:buNone/>
            </a:pPr>
            <a:r>
              <a:rPr lang="en-US" dirty="0"/>
              <a:t>Paraphrasing</a:t>
            </a:r>
          </a:p>
          <a:p>
            <a:pPr marL="109728" indent="0">
              <a:buNone/>
            </a:pPr>
            <a:r>
              <a:rPr lang="en-US" dirty="0"/>
              <a:t> </a:t>
            </a:r>
          </a:p>
          <a:p>
            <a:pPr marL="109728" indent="0">
              <a:buNone/>
            </a:pPr>
            <a:r>
              <a:rPr lang="en-US" dirty="0"/>
              <a:t>Article</a:t>
            </a:r>
          </a:p>
          <a:p>
            <a:pPr marL="109728" indent="0">
              <a:buNone/>
            </a:pPr>
            <a:r>
              <a:rPr lang="en-US" dirty="0"/>
              <a:t>Author</a:t>
            </a:r>
          </a:p>
          <a:p>
            <a:pPr marL="109728" indent="0">
              <a:buNone/>
            </a:pPr>
            <a:r>
              <a:rPr lang="en-US" dirty="0"/>
              <a:t>Abstract</a:t>
            </a:r>
          </a:p>
          <a:p>
            <a:pPr marL="109728" indent="0">
              <a:buNone/>
            </a:pPr>
            <a:r>
              <a:rPr lang="en-US" dirty="0"/>
              <a:t> </a:t>
            </a:r>
          </a:p>
          <a:p>
            <a:pPr marL="109728" indent="0">
              <a:buNone/>
            </a:pPr>
            <a:r>
              <a:rPr lang="en-US" dirty="0"/>
              <a:t>Peer-reviewed</a:t>
            </a:r>
          </a:p>
          <a:p>
            <a:pPr marL="109728" indent="0">
              <a:buNone/>
            </a:pPr>
            <a:r>
              <a:rPr lang="en-US" dirty="0" smtClean="0"/>
              <a:t>References</a:t>
            </a:r>
            <a:endParaRPr lang="en-US" dirty="0"/>
          </a:p>
          <a:p>
            <a:pPr marL="109728" indent="0">
              <a:buNone/>
            </a:pPr>
            <a:r>
              <a:rPr lang="en-US" dirty="0" smtClean="0"/>
              <a:t>Bibliography</a:t>
            </a:r>
            <a:endParaRPr lang="en-US" dirty="0"/>
          </a:p>
          <a:p>
            <a:endParaRPr lang="en-US" dirty="0"/>
          </a:p>
        </p:txBody>
      </p:sp>
      <p:pic>
        <p:nvPicPr>
          <p:cNvPr id="4" name="Picture 3"/>
          <p:cNvPicPr>
            <a:picLocks noChangeAspect="1"/>
          </p:cNvPicPr>
          <p:nvPr/>
        </p:nvPicPr>
        <p:blipFill>
          <a:blip r:embed="rId2"/>
          <a:stretch>
            <a:fillRect/>
          </a:stretch>
        </p:blipFill>
        <p:spPr>
          <a:xfrm>
            <a:off x="4606245" y="2209800"/>
            <a:ext cx="4853639" cy="4567232"/>
          </a:xfrm>
          <a:prstGeom prst="rect">
            <a:avLst/>
          </a:prstGeom>
        </p:spPr>
      </p:pic>
    </p:spTree>
    <p:extLst>
      <p:ext uri="{BB962C8B-B14F-4D97-AF65-F5344CB8AC3E}">
        <p14:creationId xmlns:p14="http://schemas.microsoft.com/office/powerpoint/2010/main" val="344464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International Student Enrollment </a:t>
            </a:r>
          </a:p>
          <a:p>
            <a:pPr lvl="1"/>
            <a:r>
              <a:rPr lang="en-US" dirty="0"/>
              <a:t>567,039 (</a:t>
            </a:r>
            <a:r>
              <a:rPr lang="en-US" dirty="0" smtClean="0"/>
              <a:t>2008/2009) </a:t>
            </a:r>
            <a:r>
              <a:rPr lang="en-US" dirty="0"/>
              <a:t>vs 903,127 (2016/2017)</a:t>
            </a:r>
          </a:p>
          <a:p>
            <a:pPr lvl="1"/>
            <a:r>
              <a:rPr lang="en-US" dirty="0"/>
              <a:t>59% increase</a:t>
            </a:r>
          </a:p>
          <a:p>
            <a:r>
              <a:rPr lang="en-US" dirty="0"/>
              <a:t>Diverse group of student populations</a:t>
            </a:r>
          </a:p>
          <a:p>
            <a:r>
              <a:rPr lang="en-US" dirty="0"/>
              <a:t>Adapt a new learning environment</a:t>
            </a:r>
          </a:p>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sz="1200" dirty="0" smtClean="0"/>
              <a:t>      https</a:t>
            </a:r>
            <a:r>
              <a:rPr lang="en-US" sz="1200" dirty="0"/>
              <a:t>://www.iie.org/Research-and-Insights/Open-Doors/Data/International Students/Enrollment</a:t>
            </a:r>
          </a:p>
          <a:p>
            <a:pPr marL="109728" indent="0">
              <a:buNone/>
            </a:pPr>
            <a:endParaRPr lang="en-US" dirty="0"/>
          </a:p>
        </p:txBody>
      </p:sp>
      <p:pic>
        <p:nvPicPr>
          <p:cNvPr id="4" name="Picture 3"/>
          <p:cNvPicPr>
            <a:picLocks noChangeAspect="1"/>
          </p:cNvPicPr>
          <p:nvPr/>
        </p:nvPicPr>
        <p:blipFill>
          <a:blip r:embed="rId3"/>
          <a:stretch>
            <a:fillRect/>
          </a:stretch>
        </p:blipFill>
        <p:spPr>
          <a:xfrm>
            <a:off x="7863840" y="2430586"/>
            <a:ext cx="3718559" cy="1880157"/>
          </a:xfrm>
          <a:prstGeom prst="rect">
            <a:avLst/>
          </a:prstGeom>
        </p:spPr>
      </p:pic>
      <p:sp>
        <p:nvSpPr>
          <p:cNvPr id="5" name="Rectangle 4"/>
          <p:cNvSpPr/>
          <p:nvPr/>
        </p:nvSpPr>
        <p:spPr>
          <a:xfrm>
            <a:off x="8710181" y="4273480"/>
            <a:ext cx="2025876" cy="276999"/>
          </a:xfrm>
          <a:prstGeom prst="rect">
            <a:avLst/>
          </a:prstGeom>
        </p:spPr>
        <p:txBody>
          <a:bodyPr wrap="none">
            <a:spAutoFit/>
          </a:bodyPr>
          <a:lstStyle/>
          <a:p>
            <a:pPr algn="ctr"/>
            <a:r>
              <a:rPr lang="en-US" sz="1200" dirty="0">
                <a:solidFill>
                  <a:schemeClr val="tx2"/>
                </a:solidFill>
              </a:rPr>
              <a:t>Courtesy of southwest.tn.edu</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r>
              <a:rPr lang="en-US" dirty="0" smtClean="0"/>
              <a:t>Study</a:t>
            </a:r>
            <a:endParaRPr lang="en-US" dirty="0"/>
          </a:p>
        </p:txBody>
      </p:sp>
      <p:sp>
        <p:nvSpPr>
          <p:cNvPr id="3" name="Content Placeholder 2"/>
          <p:cNvSpPr>
            <a:spLocks noGrp="1"/>
          </p:cNvSpPr>
          <p:nvPr>
            <p:ph idx="1"/>
          </p:nvPr>
        </p:nvSpPr>
        <p:spPr/>
        <p:txBody>
          <a:bodyPr/>
          <a:lstStyle/>
          <a:p>
            <a:r>
              <a:rPr lang="en-US" dirty="0"/>
              <a:t>Future study should examine the instructional effectiveness of the strategies suggested in order to complement library instruction. </a:t>
            </a:r>
            <a:endParaRPr lang="en-US" dirty="0" smtClean="0"/>
          </a:p>
          <a:p>
            <a:r>
              <a:rPr lang="en-US" dirty="0" smtClean="0"/>
              <a:t>Another </a:t>
            </a:r>
            <a:r>
              <a:rPr lang="en-US" dirty="0"/>
              <a:t>idea for a future study might be conducting an online survey to survey the instructional librarians on the strategies they used in teaching IL to ELLs. </a:t>
            </a:r>
            <a:endParaRPr lang="en-US" dirty="0" smtClean="0"/>
          </a:p>
          <a:p>
            <a:r>
              <a:rPr lang="en-US" dirty="0" smtClean="0"/>
              <a:t>It </a:t>
            </a:r>
            <a:r>
              <a:rPr lang="en-US" dirty="0"/>
              <a:t>is hoped that this paper will provide a solid road map to instruction librarians in this very challenging times for libraries and librarianship.</a:t>
            </a:r>
          </a:p>
          <a:p>
            <a:endParaRPr lang="en-US" dirty="0"/>
          </a:p>
        </p:txBody>
      </p:sp>
    </p:spTree>
    <p:extLst>
      <p:ext uri="{BB962C8B-B14F-4D97-AF65-F5344CB8AC3E}">
        <p14:creationId xmlns:p14="http://schemas.microsoft.com/office/powerpoint/2010/main" val="21984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sz="1700" dirty="0" err="1" smtClean="0"/>
              <a:t>Bordonaro</a:t>
            </a:r>
            <a:r>
              <a:rPr lang="en-US" sz="1700" dirty="0" smtClean="0"/>
              <a:t>, K. (2015). Scholarship as a conversation: A metaphor for librarian-ESL instructor collaboration. </a:t>
            </a:r>
            <a:r>
              <a:rPr lang="en-US" sz="1700" i="1" dirty="0" smtClean="0"/>
              <a:t>Collaborative Librarianship</a:t>
            </a:r>
            <a:r>
              <a:rPr lang="en-US" sz="1700" dirty="0" smtClean="0"/>
              <a:t>,</a:t>
            </a:r>
            <a:r>
              <a:rPr lang="en-US" sz="1700" b="1" dirty="0" smtClean="0"/>
              <a:t> </a:t>
            </a:r>
            <a:r>
              <a:rPr lang="en-US" sz="1700" i="1" dirty="0" smtClean="0"/>
              <a:t>7</a:t>
            </a:r>
            <a:r>
              <a:rPr lang="en-US" sz="1700" dirty="0" smtClean="0"/>
              <a:t>(2), 56-65.</a:t>
            </a:r>
          </a:p>
          <a:p>
            <a:r>
              <a:rPr lang="en-US" sz="1700" dirty="0" smtClean="0"/>
              <a:t>Cooper, L., &amp; Hughes, H. (2017). First-year international graduate students’ transition to using a United States university library. </a:t>
            </a:r>
            <a:r>
              <a:rPr lang="en-US" sz="1700" i="1" dirty="0" smtClean="0"/>
              <a:t>International Federation of Library Associations and Institutions</a:t>
            </a:r>
            <a:r>
              <a:rPr lang="en-US" sz="1700" dirty="0" smtClean="0"/>
              <a:t>, </a:t>
            </a:r>
            <a:r>
              <a:rPr lang="en-US" sz="1700" i="1" dirty="0" smtClean="0"/>
              <a:t>43</a:t>
            </a:r>
            <a:r>
              <a:rPr lang="en-US" sz="1700" dirty="0" smtClean="0"/>
              <a:t>(4), 361-378.</a:t>
            </a:r>
          </a:p>
          <a:p>
            <a:pPr>
              <a:lnSpc>
                <a:spcPct val="90000"/>
              </a:lnSpc>
            </a:pPr>
            <a:r>
              <a:rPr lang="en-US" sz="1700" dirty="0" err="1" smtClean="0"/>
              <a:t>Conteh</a:t>
            </a:r>
            <a:r>
              <a:rPr lang="en-US" sz="1700" dirty="0" smtClean="0"/>
              <a:t>-Morgan, M. (2002). Connecting the dots: Limited English proficiency, second language learning theories, and information literacy instruction. </a:t>
            </a:r>
            <a:r>
              <a:rPr lang="en-US" sz="1700" i="1" dirty="0" smtClean="0"/>
              <a:t>Journal of Academic Librarianship</a:t>
            </a:r>
            <a:r>
              <a:rPr lang="en-US" sz="1700" dirty="0" smtClean="0"/>
              <a:t>, </a:t>
            </a:r>
            <a:r>
              <a:rPr lang="en-US" sz="1700" i="1" dirty="0" smtClean="0"/>
              <a:t>28</a:t>
            </a:r>
            <a:r>
              <a:rPr lang="en-US" sz="1700" dirty="0" smtClean="0"/>
              <a:t>(4), 191.</a:t>
            </a:r>
          </a:p>
          <a:p>
            <a:r>
              <a:rPr lang="en-US" sz="1700" dirty="0" err="1" smtClean="0"/>
              <a:t>Conteh</a:t>
            </a:r>
            <a:r>
              <a:rPr lang="en-US" sz="1700" dirty="0" smtClean="0"/>
              <a:t>-Morgan, M. E. (2001). Empowering ESL students: A new model for information literacy instruction. </a:t>
            </a:r>
            <a:r>
              <a:rPr lang="en-US" sz="1700" i="1" dirty="0" smtClean="0"/>
              <a:t>Research Strategies</a:t>
            </a:r>
            <a:r>
              <a:rPr lang="en-US" sz="1700" dirty="0" smtClean="0"/>
              <a:t>, 18, 29-38.</a:t>
            </a:r>
          </a:p>
          <a:p>
            <a:r>
              <a:rPr lang="en-US" sz="1700" dirty="0"/>
              <a:t>Cowles, C. (2012). The ESL patron perspective. </a:t>
            </a:r>
            <a:r>
              <a:rPr lang="en-US" sz="1700" i="1" dirty="0"/>
              <a:t>ALKI</a:t>
            </a:r>
            <a:r>
              <a:rPr lang="en-US" sz="1700" dirty="0"/>
              <a:t>, 8-9. </a:t>
            </a:r>
          </a:p>
          <a:p>
            <a:r>
              <a:rPr lang="en-US" sz="1700" dirty="0"/>
              <a:t>Green, L. S. (2013). Language learning through a lens: The case for digital storytelling in the second language classroom. </a:t>
            </a:r>
            <a:r>
              <a:rPr lang="en-US" sz="1700" i="1" dirty="0"/>
              <a:t>School Libraries Worldwide</a:t>
            </a:r>
            <a:r>
              <a:rPr lang="en-US" sz="1700" dirty="0"/>
              <a:t>, </a:t>
            </a:r>
            <a:r>
              <a:rPr lang="en-US" sz="1700" i="1" dirty="0"/>
              <a:t>19</a:t>
            </a:r>
            <a:r>
              <a:rPr lang="en-US" sz="1700" dirty="0"/>
              <a:t>(2), 23-36</a:t>
            </a:r>
            <a:r>
              <a:rPr lang="en-US" sz="1700" dirty="0" smtClean="0"/>
              <a:t>.</a:t>
            </a:r>
          </a:p>
          <a:p>
            <a:r>
              <a:rPr lang="en-US" sz="1700" dirty="0"/>
              <a:t>Institute of international education. (2017). </a:t>
            </a:r>
            <a:r>
              <a:rPr lang="en-US" sz="1700" dirty="0" smtClean="0"/>
              <a:t>International </a:t>
            </a:r>
            <a:r>
              <a:rPr lang="en-US" sz="1700" dirty="0"/>
              <a:t>student enrollment trends, 1948/49-2016/17. </a:t>
            </a:r>
            <a:r>
              <a:rPr lang="en-US" sz="1700" i="1" dirty="0"/>
              <a:t>Open Doors Report on International Educational Exchange</a:t>
            </a:r>
            <a:r>
              <a:rPr lang="en-US" sz="1700" dirty="0"/>
              <a:t>. Retrieved from </a:t>
            </a:r>
            <a:r>
              <a:rPr lang="en-US" sz="1700" u="sng" dirty="0">
                <a:hlinkClick r:id="rId2"/>
              </a:rPr>
              <a:t>https://www.iie.org/Research-and-Insights/Open-Doors/Data/International-Students/Enrollment</a:t>
            </a:r>
            <a:endParaRPr lang="en-US" sz="1700" dirty="0"/>
          </a:p>
          <a:p>
            <a:r>
              <a:rPr lang="en-US" sz="1700" dirty="0"/>
              <a:t>Johnston, N., &amp; </a:t>
            </a:r>
            <a:r>
              <a:rPr lang="en-US" sz="1700" dirty="0" err="1"/>
              <a:t>Karafotias</a:t>
            </a:r>
            <a:r>
              <a:rPr lang="en-US" sz="1700" dirty="0"/>
              <a:t>, T. (2016). Flipping the classroom to meet the diverse learning needs of Library and Information Science (LIS) students. </a:t>
            </a:r>
            <a:r>
              <a:rPr lang="en-US" sz="1700" i="1" dirty="0"/>
              <a:t>Journal of Education for Library and Information Science</a:t>
            </a:r>
            <a:r>
              <a:rPr lang="en-US" sz="1700" dirty="0"/>
              <a:t>, </a:t>
            </a:r>
            <a:r>
              <a:rPr lang="en-US" sz="1700" i="1" dirty="0"/>
              <a:t>57</a:t>
            </a:r>
            <a:r>
              <a:rPr lang="en-US" sz="1700" dirty="0"/>
              <a:t>(3), 226-238</a:t>
            </a:r>
            <a:r>
              <a:rPr lang="en-US" sz="1700" dirty="0" smtClean="0"/>
              <a:t>.</a:t>
            </a:r>
            <a:endParaRPr lang="en-US" sz="1800" dirty="0"/>
          </a:p>
          <a:p>
            <a:endParaRPr lang="en-US" sz="1800" dirty="0" smtClean="0"/>
          </a:p>
          <a:p>
            <a:endParaRPr lang="en-US" sz="1800" dirty="0"/>
          </a:p>
        </p:txBody>
      </p:sp>
    </p:spTree>
    <p:extLst>
      <p:ext uri="{BB962C8B-B14F-4D97-AF65-F5344CB8AC3E}">
        <p14:creationId xmlns:p14="http://schemas.microsoft.com/office/powerpoint/2010/main" val="147899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sz="1800" dirty="0" smtClean="0"/>
              <a:t>Johnston</a:t>
            </a:r>
            <a:r>
              <a:rPr lang="en-US" sz="1800" dirty="0"/>
              <a:t>, N., Partridge, H., &amp; Hughes, H. (2014). Understanding the information literacy experiences of EFL (English as a foreign language) students. </a:t>
            </a:r>
            <a:r>
              <a:rPr lang="en-US" sz="1800" i="1" dirty="0"/>
              <a:t>Reference Services Review</a:t>
            </a:r>
            <a:r>
              <a:rPr lang="en-US" sz="1800" dirty="0"/>
              <a:t>, </a:t>
            </a:r>
            <a:r>
              <a:rPr lang="en-US" sz="1800" i="1" dirty="0"/>
              <a:t>42</a:t>
            </a:r>
            <a:r>
              <a:rPr lang="en-US" sz="1800" dirty="0"/>
              <a:t>(4), 552-568.</a:t>
            </a:r>
          </a:p>
          <a:p>
            <a:r>
              <a:rPr lang="en-US" sz="1800" dirty="0"/>
              <a:t>Kim, U. K. (2015). Investigating how English language learners feel during their research project with the framework of </a:t>
            </a:r>
            <a:r>
              <a:rPr lang="en-US" sz="1800" dirty="0" err="1"/>
              <a:t>Kuhlthau’s</a:t>
            </a:r>
            <a:r>
              <a:rPr lang="en-US" sz="1800" dirty="0"/>
              <a:t> ISP. </a:t>
            </a:r>
            <a:r>
              <a:rPr lang="en-US" sz="1800" i="1" dirty="0"/>
              <a:t>School Libraries Worldwide</a:t>
            </a:r>
            <a:r>
              <a:rPr lang="en-US" sz="1800" dirty="0"/>
              <a:t>, </a:t>
            </a:r>
            <a:r>
              <a:rPr lang="en-US" sz="1800" i="1" dirty="0"/>
              <a:t>21</a:t>
            </a:r>
            <a:r>
              <a:rPr lang="en-US" sz="1800" dirty="0"/>
              <a:t>(2): 85-102.</a:t>
            </a:r>
          </a:p>
          <a:p>
            <a:r>
              <a:rPr lang="en-US" sz="1800" dirty="0" err="1"/>
              <a:t>Klapwijk</a:t>
            </a:r>
            <a:r>
              <a:rPr lang="en-US" sz="1800" dirty="0"/>
              <a:t>, N., &amp; </a:t>
            </a:r>
            <a:r>
              <a:rPr lang="en-US" sz="1800" dirty="0" smtClean="0"/>
              <a:t>Du </a:t>
            </a:r>
            <a:r>
              <a:rPr lang="en-US" sz="1800" dirty="0" err="1" smtClean="0"/>
              <a:t>Toit</a:t>
            </a:r>
            <a:r>
              <a:rPr lang="en-US" sz="1800" dirty="0"/>
              <a:t>, R. </a:t>
            </a:r>
            <a:r>
              <a:rPr lang="en-US" sz="1800" dirty="0" smtClean="0"/>
              <a:t>(</a:t>
            </a:r>
            <a:r>
              <a:rPr lang="en-US" sz="1800" dirty="0"/>
              <a:t>2009). Improving second-language reading comprehension through a blended-learning approach to strategy instruction. </a:t>
            </a:r>
            <a:r>
              <a:rPr lang="en-US" sz="1800" i="1" dirty="0" err="1"/>
              <a:t>Mousaion</a:t>
            </a:r>
            <a:r>
              <a:rPr lang="en-US" sz="1800" dirty="0"/>
              <a:t>, </a:t>
            </a:r>
            <a:r>
              <a:rPr lang="en-US" sz="1800" i="1" dirty="0"/>
              <a:t>27</a:t>
            </a:r>
            <a:r>
              <a:rPr lang="en-US" sz="1800" dirty="0"/>
              <a:t>(2), 77-92</a:t>
            </a:r>
            <a:r>
              <a:rPr lang="en-US" sz="1800" dirty="0" smtClean="0"/>
              <a:t>.</a:t>
            </a:r>
          </a:p>
          <a:p>
            <a:r>
              <a:rPr lang="en-US" sz="1800" dirty="0" smtClean="0"/>
              <a:t>Lombard</a:t>
            </a:r>
            <a:r>
              <a:rPr lang="en-US" sz="1800" dirty="0"/>
              <a:t>, E. (2016). Translating information literacy: Online library support for ESL Students. </a:t>
            </a:r>
            <a:r>
              <a:rPr lang="en-US" sz="1800" i="1" dirty="0"/>
              <a:t>Journal of Library &amp; Information Services in Distance Learning</a:t>
            </a:r>
            <a:r>
              <a:rPr lang="en-US" sz="1800" dirty="0"/>
              <a:t>, </a:t>
            </a:r>
            <a:r>
              <a:rPr lang="en-US" sz="1800" i="1" dirty="0"/>
              <a:t>10</a:t>
            </a:r>
            <a:r>
              <a:rPr lang="en-US" sz="1800" dirty="0"/>
              <a:t>(3/4), 312-319</a:t>
            </a:r>
            <a:r>
              <a:rPr lang="en-US" sz="1800" dirty="0" smtClean="0"/>
              <a:t>.</a:t>
            </a:r>
            <a:endParaRPr lang="en-US" sz="1800" dirty="0"/>
          </a:p>
          <a:p>
            <a:r>
              <a:rPr lang="en-US" sz="1800" dirty="0" err="1"/>
              <a:t>Mehring</a:t>
            </a:r>
            <a:r>
              <a:rPr lang="en-US" sz="1800" dirty="0"/>
              <a:t>, J. (2016). Present research on the flipped classroom and potential tools for the EFL classroom. </a:t>
            </a:r>
            <a:r>
              <a:rPr lang="en-US" sz="1800" i="1" dirty="0"/>
              <a:t>Computers in the Schools</a:t>
            </a:r>
            <a:r>
              <a:rPr lang="en-US" sz="1800" dirty="0"/>
              <a:t>, </a:t>
            </a:r>
            <a:r>
              <a:rPr lang="en-US" sz="1800" i="1" dirty="0"/>
              <a:t>33</a:t>
            </a:r>
            <a:r>
              <a:rPr lang="en-US" sz="1800" dirty="0"/>
              <a:t>(1), 1-10</a:t>
            </a:r>
            <a:r>
              <a:rPr lang="en-US" sz="1800" dirty="0" smtClean="0"/>
              <a:t>.</a:t>
            </a:r>
            <a:endParaRPr lang="en-US" sz="1800" dirty="0"/>
          </a:p>
          <a:p>
            <a:r>
              <a:rPr lang="en-US" sz="1800" dirty="0"/>
              <a:t>Mokhtar, A. A., </a:t>
            </a:r>
            <a:r>
              <a:rPr lang="en-US" sz="1800" dirty="0" err="1"/>
              <a:t>Rawian</a:t>
            </a:r>
            <a:r>
              <a:rPr lang="en-US" sz="1800" dirty="0"/>
              <a:t>, R. </a:t>
            </a:r>
            <a:r>
              <a:rPr lang="en-US" sz="1800" dirty="0" smtClean="0"/>
              <a:t>M., </a:t>
            </a:r>
            <a:r>
              <a:rPr lang="en-US" sz="1800" dirty="0" err="1"/>
              <a:t>Yahaya</a:t>
            </a:r>
            <a:r>
              <a:rPr lang="en-US" sz="1800" dirty="0"/>
              <a:t>, M. F., &amp; Abdullah, A. (2017). Vocabulary learning strategies of adult ESL learners. </a:t>
            </a:r>
            <a:r>
              <a:rPr lang="en-US" sz="1800" i="1" dirty="0"/>
              <a:t>The English Teacher</a:t>
            </a:r>
            <a:r>
              <a:rPr lang="en-US" sz="1800" dirty="0"/>
              <a:t>, </a:t>
            </a:r>
            <a:r>
              <a:rPr lang="en-US" sz="1800" i="1" dirty="0"/>
              <a:t>38</a:t>
            </a:r>
            <a:r>
              <a:rPr lang="en-US" sz="1800" dirty="0"/>
              <a:t>, 133-145</a:t>
            </a:r>
            <a:r>
              <a:rPr lang="en-US" sz="1800" dirty="0" smtClean="0"/>
              <a:t>.</a:t>
            </a:r>
            <a:endParaRPr lang="en-US" sz="1800" dirty="0"/>
          </a:p>
          <a:p>
            <a:r>
              <a:rPr lang="en-US" sz="1800" dirty="0"/>
              <a:t>Mu, C. (2007). Marketing academic library resources and information services to international students from Asia. </a:t>
            </a:r>
            <a:r>
              <a:rPr lang="en-US" sz="1800" i="1" dirty="0"/>
              <a:t>Reference Services Review</a:t>
            </a:r>
            <a:r>
              <a:rPr lang="en-US" sz="1800" dirty="0"/>
              <a:t>, </a:t>
            </a:r>
            <a:r>
              <a:rPr lang="en-US" sz="1800" i="1" dirty="0"/>
              <a:t>35</a:t>
            </a:r>
            <a:r>
              <a:rPr lang="en-US" sz="1800" dirty="0"/>
              <a:t>(4), 571-583</a:t>
            </a:r>
            <a:r>
              <a:rPr lang="en-US" sz="1800" dirty="0" smtClean="0"/>
              <a:t>.</a:t>
            </a:r>
          </a:p>
          <a:p>
            <a:r>
              <a:rPr lang="en-US" sz="1800" dirty="0"/>
              <a:t>Park, E., </a:t>
            </a:r>
            <a:r>
              <a:rPr lang="en-US" sz="1800" dirty="0" err="1"/>
              <a:t>Klieve</a:t>
            </a:r>
            <a:r>
              <a:rPr lang="en-US" sz="1800" dirty="0"/>
              <a:t>, H., </a:t>
            </a:r>
            <a:r>
              <a:rPr lang="en-US" sz="1800" dirty="0" err="1"/>
              <a:t>Tsurutani</a:t>
            </a:r>
            <a:r>
              <a:rPr lang="en-US" sz="1800" dirty="0"/>
              <a:t>, C., &amp; Harte, W. (2017). International students’ accented English-communication difficulties and developed strategies. </a:t>
            </a:r>
            <a:r>
              <a:rPr lang="en-US" sz="1800" i="1" dirty="0"/>
              <a:t>Cogent Education</a:t>
            </a:r>
            <a:r>
              <a:rPr lang="en-US" sz="1800" dirty="0"/>
              <a:t>, </a:t>
            </a:r>
            <a:r>
              <a:rPr lang="en-US" sz="1800" i="1" dirty="0"/>
              <a:t>4</a:t>
            </a:r>
            <a:r>
              <a:rPr lang="en-US" sz="1800" dirty="0"/>
              <a:t>(1314651), 1-15.</a:t>
            </a:r>
          </a:p>
          <a:p>
            <a:pPr marL="109728" indent="0">
              <a:buNone/>
            </a:pPr>
            <a:endParaRPr lang="en-US" sz="2000" dirty="0" smtClean="0"/>
          </a:p>
          <a:p>
            <a:endParaRPr lang="en-US" sz="2000" dirty="0"/>
          </a:p>
          <a:p>
            <a:endParaRPr lang="en-US" sz="1900" dirty="0" smtClean="0"/>
          </a:p>
          <a:p>
            <a:endParaRPr lang="en-US" sz="1800" dirty="0"/>
          </a:p>
          <a:p>
            <a:endParaRPr lang="en-US" sz="1800" dirty="0" smtClean="0"/>
          </a:p>
          <a:p>
            <a:endParaRPr lang="en-US" sz="1800" dirty="0"/>
          </a:p>
        </p:txBody>
      </p:sp>
    </p:spTree>
    <p:extLst>
      <p:ext uri="{BB962C8B-B14F-4D97-AF65-F5344CB8AC3E}">
        <p14:creationId xmlns:p14="http://schemas.microsoft.com/office/powerpoint/2010/main" val="92057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109728" indent="0" algn="ctr">
              <a:buNone/>
            </a:pPr>
            <a:endParaRPr lang="en-US" sz="2400" dirty="0" smtClean="0">
              <a:solidFill>
                <a:srgbClr val="455F51"/>
              </a:solidFill>
            </a:endParaRPr>
          </a:p>
          <a:p>
            <a:pPr marL="109728" indent="0" algn="ctr">
              <a:buNone/>
            </a:pPr>
            <a:r>
              <a:rPr lang="en-US" sz="2400" dirty="0" smtClean="0">
                <a:solidFill>
                  <a:srgbClr val="455F51"/>
                </a:solidFill>
              </a:rPr>
              <a:t>Selenay </a:t>
            </a:r>
            <a:r>
              <a:rPr lang="en-US" sz="2400" dirty="0" err="1">
                <a:solidFill>
                  <a:srgbClr val="455F51"/>
                </a:solidFill>
              </a:rPr>
              <a:t>Aytac</a:t>
            </a:r>
            <a:r>
              <a:rPr lang="en-US" sz="2400" dirty="0">
                <a:solidFill>
                  <a:srgbClr val="455F51"/>
                </a:solidFill>
              </a:rPr>
              <a:t>, Long Island </a:t>
            </a:r>
            <a:r>
              <a:rPr lang="en-US" sz="2400" dirty="0" smtClean="0">
                <a:solidFill>
                  <a:srgbClr val="455F51"/>
                </a:solidFill>
              </a:rPr>
              <a:t>University</a:t>
            </a:r>
          </a:p>
          <a:p>
            <a:pPr marL="411163" lvl="1" indent="-293688" algn="ctr">
              <a:buNone/>
            </a:pPr>
            <a:r>
              <a:rPr lang="en-US" sz="2400" dirty="0" smtClean="0">
                <a:hlinkClick r:id="rId2"/>
              </a:rPr>
              <a:t>Selenay.Aytac@liu.edu</a:t>
            </a:r>
            <a:endParaRPr lang="en-US" sz="2400" dirty="0" smtClean="0"/>
          </a:p>
          <a:p>
            <a:pPr marL="411163" lvl="1" indent="-293688" algn="ctr">
              <a:buNone/>
            </a:pPr>
            <a:endParaRPr lang="en-US" sz="2400" dirty="0" smtClean="0"/>
          </a:p>
          <a:p>
            <a:pPr marL="0" lvl="1" indent="117475" algn="ctr">
              <a:buNone/>
            </a:pPr>
            <a:r>
              <a:rPr lang="en-US" sz="2400" dirty="0" smtClean="0">
                <a:solidFill>
                  <a:srgbClr val="455F51"/>
                </a:solidFill>
              </a:rPr>
              <a:t>Clara </a:t>
            </a:r>
            <a:r>
              <a:rPr lang="en-US" sz="2400" dirty="0">
                <a:solidFill>
                  <a:srgbClr val="455F51"/>
                </a:solidFill>
              </a:rPr>
              <a:t>Y. Tran, Stony Brook </a:t>
            </a:r>
            <a:r>
              <a:rPr lang="en-US" sz="2400" dirty="0" smtClean="0">
                <a:solidFill>
                  <a:srgbClr val="455F51"/>
                </a:solidFill>
              </a:rPr>
              <a:t>University</a:t>
            </a:r>
          </a:p>
          <a:p>
            <a:pPr marL="109728" indent="0" algn="ctr">
              <a:buNone/>
            </a:pPr>
            <a:r>
              <a:rPr lang="en-US" sz="2400" dirty="0">
                <a:hlinkClick r:id="rId3"/>
              </a:rPr>
              <a:t>y</a:t>
            </a:r>
            <a:r>
              <a:rPr lang="en-US" sz="2400" dirty="0" smtClean="0">
                <a:hlinkClick r:id="rId3"/>
              </a:rPr>
              <a:t>uet.tran@stonybrook.edu</a:t>
            </a:r>
            <a:endParaRPr lang="en-US" sz="2400" dirty="0" smtClean="0"/>
          </a:p>
          <a:p>
            <a:pPr marL="109728" indent="0" algn="ctr">
              <a:buNone/>
            </a:pPr>
            <a:endParaRPr lang="en-US" sz="2000" dirty="0"/>
          </a:p>
          <a:p>
            <a:pPr marL="109728" indent="0">
              <a:buNone/>
            </a:pPr>
            <a:endParaRPr lang="en-US" sz="2000" dirty="0"/>
          </a:p>
          <a:p>
            <a:endParaRPr lang="en-US" sz="1900" dirty="0" smtClean="0"/>
          </a:p>
          <a:p>
            <a:pPr marL="109728" indent="0">
              <a:buNone/>
            </a:pPr>
            <a:endParaRPr lang="en-US" sz="1800" dirty="0"/>
          </a:p>
          <a:p>
            <a:pPr marL="109728" indent="0">
              <a:buNone/>
            </a:pPr>
            <a:endParaRPr lang="en-US" sz="1800" dirty="0" smtClean="0"/>
          </a:p>
          <a:p>
            <a:pPr marL="109728" indent="0">
              <a:buNone/>
            </a:pPr>
            <a:endParaRPr lang="en-US" sz="1800" dirty="0"/>
          </a:p>
        </p:txBody>
      </p:sp>
    </p:spTree>
    <p:extLst>
      <p:ext uri="{BB962C8B-B14F-4D97-AF65-F5344CB8AC3E}">
        <p14:creationId xmlns:p14="http://schemas.microsoft.com/office/powerpoint/2010/main" val="26332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normAutofit/>
          </a:bodyPr>
          <a:lstStyle/>
          <a:p>
            <a:r>
              <a:rPr lang="en-US" dirty="0"/>
              <a:t>International Students’ Challenges</a:t>
            </a:r>
          </a:p>
          <a:p>
            <a:pPr lvl="1"/>
            <a:r>
              <a:rPr lang="en-US" dirty="0"/>
              <a:t>Anxiety (Conte-Morgan, 2001; Kim, 2015; Park, </a:t>
            </a:r>
            <a:r>
              <a:rPr lang="en-US" dirty="0" err="1" smtClean="0"/>
              <a:t>Klieve</a:t>
            </a:r>
            <a:r>
              <a:rPr lang="en-US" dirty="0"/>
              <a:t>, </a:t>
            </a:r>
            <a:r>
              <a:rPr lang="en-US" dirty="0" err="1"/>
              <a:t>Tsurutani</a:t>
            </a:r>
            <a:r>
              <a:rPr lang="en-US" dirty="0"/>
              <a:t>, &amp; Harte, 2017)</a:t>
            </a:r>
          </a:p>
          <a:p>
            <a:pPr lvl="1"/>
            <a:r>
              <a:rPr lang="en-US" dirty="0"/>
              <a:t>Accented English (Park et al., 2017)</a:t>
            </a:r>
          </a:p>
          <a:p>
            <a:pPr lvl="1"/>
            <a:r>
              <a:rPr lang="en-US" dirty="0"/>
              <a:t>Language barrier (Mu, 2007; Cowles, 2012)</a:t>
            </a:r>
          </a:p>
          <a:p>
            <a:pPr lvl="1"/>
            <a:r>
              <a:rPr lang="en-US" dirty="0"/>
              <a:t>Cultural differences (Mu, 2007; Cowles, 2012)</a:t>
            </a:r>
          </a:p>
          <a:p>
            <a:pPr marL="109728" indent="0">
              <a:buNone/>
            </a:pPr>
            <a:endParaRPr lang="en-US" dirty="0"/>
          </a:p>
        </p:txBody>
      </p:sp>
    </p:spTree>
    <p:extLst>
      <p:ext uri="{BB962C8B-B14F-4D97-AF65-F5344CB8AC3E}">
        <p14:creationId xmlns:p14="http://schemas.microsoft.com/office/powerpoint/2010/main" val="285263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normAutofit/>
          </a:bodyPr>
          <a:lstStyle/>
          <a:p>
            <a:r>
              <a:rPr lang="en-US" dirty="0"/>
              <a:t>Librarians’ Challenges</a:t>
            </a:r>
          </a:p>
          <a:p>
            <a:pPr lvl="1"/>
            <a:r>
              <a:rPr lang="en-US" dirty="0"/>
              <a:t>Have little or no training in the most effective methods for working with ELLs</a:t>
            </a:r>
          </a:p>
          <a:p>
            <a:pPr lvl="1"/>
            <a:r>
              <a:rPr lang="en-US" dirty="0"/>
              <a:t>May not have a Master’s in Education (</a:t>
            </a:r>
            <a:r>
              <a:rPr lang="en-US" dirty="0" err="1"/>
              <a:t>M.Ed</a:t>
            </a:r>
            <a:r>
              <a:rPr lang="en-US" dirty="0"/>
              <a:t>) or Master of Arts in Teaching (MAT)</a:t>
            </a:r>
          </a:p>
          <a:p>
            <a:pPr lvl="1"/>
            <a:r>
              <a:rPr lang="en-US" dirty="0"/>
              <a:t>Need to learn some teaching theories, strategies, and pedagogies (</a:t>
            </a:r>
            <a:r>
              <a:rPr lang="en-US" dirty="0" err="1"/>
              <a:t>Conteh</a:t>
            </a:r>
            <a:r>
              <a:rPr lang="en-US" dirty="0"/>
              <a:t>-Morgan, 2002)</a:t>
            </a:r>
          </a:p>
          <a:p>
            <a:pPr lvl="2"/>
            <a:r>
              <a:rPr lang="en-US" dirty="0"/>
              <a:t>Support ELLs academic success </a:t>
            </a:r>
          </a:p>
          <a:p>
            <a:pPr marL="109728" indent="0">
              <a:buNone/>
            </a:pPr>
            <a:endParaRPr lang="en-US" dirty="0"/>
          </a:p>
        </p:txBody>
      </p:sp>
    </p:spTree>
    <p:extLst>
      <p:ext uri="{BB962C8B-B14F-4D97-AF65-F5344CB8AC3E}">
        <p14:creationId xmlns:p14="http://schemas.microsoft.com/office/powerpoint/2010/main" val="276298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normAutofit/>
          </a:bodyPr>
          <a:lstStyle/>
          <a:p>
            <a:r>
              <a:rPr lang="en-US" dirty="0"/>
              <a:t>Librarians’ Roles: </a:t>
            </a:r>
          </a:p>
          <a:p>
            <a:pPr lvl="1"/>
            <a:r>
              <a:rPr lang="en-US" dirty="0"/>
              <a:t>Make ELLs students feel secure and welcoming by libraries (Adams, 2010)</a:t>
            </a:r>
          </a:p>
          <a:p>
            <a:pPr lvl="1"/>
            <a:r>
              <a:rPr lang="en-US" dirty="0"/>
              <a:t>Promote library (Mu, 2007)</a:t>
            </a:r>
          </a:p>
          <a:p>
            <a:pPr lvl="1"/>
            <a:r>
              <a:rPr lang="en-US" dirty="0"/>
              <a:t>Work closely with ESL instructors to enhance international students’ IL skills (Conte-Morgan, 2001)</a:t>
            </a:r>
          </a:p>
          <a:p>
            <a:pPr lvl="1"/>
            <a:r>
              <a:rPr lang="en-US" dirty="0"/>
              <a:t>Assist with systematic intervention during the research process to lessen students’ frustration (Kim, 2015)</a:t>
            </a:r>
          </a:p>
          <a:p>
            <a:pPr lvl="1"/>
            <a:endParaRPr lang="en-US" dirty="0"/>
          </a:p>
          <a:p>
            <a:pPr marL="411480" lvl="1" indent="0">
              <a:buNone/>
            </a:pPr>
            <a:endParaRPr lang="en-US" dirty="0"/>
          </a:p>
          <a:p>
            <a:pPr marL="109728" indent="0">
              <a:buNone/>
            </a:pPr>
            <a:endParaRPr lang="en-US" dirty="0"/>
          </a:p>
        </p:txBody>
      </p:sp>
    </p:spTree>
    <p:extLst>
      <p:ext uri="{BB962C8B-B14F-4D97-AF65-F5344CB8AC3E}">
        <p14:creationId xmlns:p14="http://schemas.microsoft.com/office/powerpoint/2010/main" val="272613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normAutofit/>
          </a:bodyPr>
          <a:lstStyle/>
          <a:p>
            <a:r>
              <a:rPr lang="en-US" dirty="0"/>
              <a:t>Collaboration</a:t>
            </a:r>
          </a:p>
          <a:p>
            <a:pPr lvl="1"/>
            <a:r>
              <a:rPr lang="en-US" dirty="0"/>
              <a:t>Work with teaching faculty to understand the research and information needs of 1</a:t>
            </a:r>
            <a:r>
              <a:rPr lang="en-US" baseline="30000" dirty="0"/>
              <a:t>st</a:t>
            </a:r>
            <a:r>
              <a:rPr lang="en-US" dirty="0"/>
              <a:t> year international students (Cooper &amp; Hughes, 2017)</a:t>
            </a:r>
          </a:p>
          <a:p>
            <a:r>
              <a:rPr lang="en-US" dirty="0" smtClean="0"/>
              <a:t>Innovative </a:t>
            </a:r>
            <a:r>
              <a:rPr lang="en-US" dirty="0"/>
              <a:t>Instructional </a:t>
            </a:r>
            <a:r>
              <a:rPr lang="en-US" dirty="0" smtClean="0"/>
              <a:t>Models</a:t>
            </a:r>
            <a:endParaRPr lang="en-US" dirty="0"/>
          </a:p>
          <a:p>
            <a:pPr lvl="1"/>
            <a:r>
              <a:rPr lang="en-US" dirty="0"/>
              <a:t>Use of an ESL instructor in charge to teach IL (</a:t>
            </a:r>
            <a:r>
              <a:rPr lang="en-US" dirty="0" err="1"/>
              <a:t>Conteh</a:t>
            </a:r>
            <a:r>
              <a:rPr lang="en-US" dirty="0"/>
              <a:t>-Morgan, 2001)</a:t>
            </a:r>
          </a:p>
          <a:p>
            <a:pPr lvl="1"/>
            <a:r>
              <a:rPr lang="en-US" dirty="0"/>
              <a:t>Include pronunciation instructions (Park et al.)</a:t>
            </a:r>
          </a:p>
          <a:p>
            <a:pPr lvl="1"/>
            <a:r>
              <a:rPr lang="en-US" dirty="0"/>
              <a:t>Flipped classroom (Johnston &amp; </a:t>
            </a:r>
            <a:r>
              <a:rPr lang="en-US" dirty="0" err="1"/>
              <a:t>Karafotias</a:t>
            </a:r>
            <a:r>
              <a:rPr lang="en-US" dirty="0"/>
              <a:t>, 2016)</a:t>
            </a:r>
          </a:p>
          <a:p>
            <a:pPr lvl="1"/>
            <a:r>
              <a:rPr lang="en-US" dirty="0"/>
              <a:t>Scaffolding learning (</a:t>
            </a:r>
            <a:r>
              <a:rPr lang="en-US" dirty="0" err="1"/>
              <a:t>Mehring</a:t>
            </a:r>
            <a:r>
              <a:rPr lang="en-US" dirty="0"/>
              <a:t>, 2016)</a:t>
            </a:r>
          </a:p>
          <a:p>
            <a:pPr lvl="1"/>
            <a:r>
              <a:rPr lang="en-US" dirty="0"/>
              <a:t>Embedded in online course (Lombard, 2016)</a:t>
            </a:r>
          </a:p>
          <a:p>
            <a:pPr marL="109728" indent="0">
              <a:buNone/>
            </a:pPr>
            <a:endParaRPr lang="en-US" dirty="0"/>
          </a:p>
          <a:p>
            <a:pPr lvl="1"/>
            <a:endParaRPr lang="en-US" dirty="0"/>
          </a:p>
          <a:p>
            <a:pPr marL="411480" lvl="1" indent="0">
              <a:buNone/>
            </a:pPr>
            <a:endParaRPr lang="en-US" dirty="0"/>
          </a:p>
          <a:p>
            <a:pPr marL="109728" indent="0">
              <a:buNone/>
            </a:pPr>
            <a:endParaRPr lang="en-US" dirty="0"/>
          </a:p>
        </p:txBody>
      </p:sp>
    </p:spTree>
    <p:extLst>
      <p:ext uri="{BB962C8B-B14F-4D97-AF65-F5344CB8AC3E}">
        <p14:creationId xmlns:p14="http://schemas.microsoft.com/office/powerpoint/2010/main" val="78470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normAutofit/>
          </a:bodyPr>
          <a:lstStyle/>
          <a:p>
            <a:r>
              <a:rPr lang="en-US" dirty="0"/>
              <a:t>Teaching Strategies</a:t>
            </a:r>
          </a:p>
          <a:p>
            <a:pPr lvl="1"/>
            <a:r>
              <a:rPr lang="en-US" dirty="0"/>
              <a:t>Vocabulary learning (Mokhtar et al., 2017) </a:t>
            </a:r>
          </a:p>
          <a:p>
            <a:pPr lvl="2"/>
            <a:r>
              <a:rPr lang="en-US" dirty="0"/>
              <a:t>Students recall words and apply them </a:t>
            </a:r>
          </a:p>
          <a:p>
            <a:pPr lvl="1"/>
            <a:r>
              <a:rPr lang="en-US" dirty="0"/>
              <a:t>Teach students the scanning techniques (Johnston et al., 2014)</a:t>
            </a:r>
          </a:p>
          <a:p>
            <a:pPr lvl="2"/>
            <a:r>
              <a:rPr lang="en-US" dirty="0"/>
              <a:t>To discover more reliable research articles</a:t>
            </a:r>
          </a:p>
          <a:p>
            <a:pPr lvl="1"/>
            <a:r>
              <a:rPr lang="en-US" dirty="0"/>
              <a:t>Connect IL instruction through ESL instructors’ writing and speaking instruction approaches in ESL classes (</a:t>
            </a:r>
            <a:r>
              <a:rPr lang="en-US" dirty="0" err="1"/>
              <a:t>Bordonaro</a:t>
            </a:r>
            <a:r>
              <a:rPr lang="en-US" dirty="0"/>
              <a:t>, 2015)</a:t>
            </a:r>
          </a:p>
          <a:p>
            <a:pPr marL="109728" indent="0">
              <a:buNone/>
            </a:pPr>
            <a:endParaRPr lang="en-US" dirty="0"/>
          </a:p>
          <a:p>
            <a:pPr marL="109728" indent="0">
              <a:buNone/>
            </a:pPr>
            <a:endParaRPr lang="en-US" dirty="0"/>
          </a:p>
          <a:p>
            <a:pPr lvl="1"/>
            <a:endParaRPr lang="en-US" dirty="0"/>
          </a:p>
          <a:p>
            <a:pPr marL="411480" lvl="1" indent="0">
              <a:buNone/>
            </a:pPr>
            <a:endParaRPr lang="en-US" dirty="0"/>
          </a:p>
          <a:p>
            <a:pPr marL="109728" indent="0">
              <a:buNone/>
            </a:pPr>
            <a:endParaRPr lang="en-US" dirty="0"/>
          </a:p>
        </p:txBody>
      </p:sp>
    </p:spTree>
    <p:extLst>
      <p:ext uri="{BB962C8B-B14F-4D97-AF65-F5344CB8AC3E}">
        <p14:creationId xmlns:p14="http://schemas.microsoft.com/office/powerpoint/2010/main" val="49214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normAutofit/>
          </a:bodyPr>
          <a:lstStyle/>
          <a:p>
            <a:r>
              <a:rPr lang="en-US" dirty="0"/>
              <a:t>Teaching Strategies</a:t>
            </a:r>
          </a:p>
          <a:p>
            <a:pPr lvl="1"/>
            <a:r>
              <a:rPr lang="en-US" dirty="0"/>
              <a:t>Motivate ELLs to create digital storytelling (Green, 2013)</a:t>
            </a:r>
          </a:p>
          <a:p>
            <a:pPr lvl="2"/>
            <a:r>
              <a:rPr lang="en-US" dirty="0"/>
              <a:t> Help with the use of language </a:t>
            </a:r>
          </a:p>
          <a:p>
            <a:pPr lvl="1"/>
            <a:r>
              <a:rPr lang="en-US" dirty="0"/>
              <a:t>Use of CD-Room, short video clips, and interactive exercises (</a:t>
            </a:r>
            <a:r>
              <a:rPr lang="en-US" dirty="0" err="1"/>
              <a:t>Klapwijk</a:t>
            </a:r>
            <a:r>
              <a:rPr lang="en-US" dirty="0"/>
              <a:t> and Du </a:t>
            </a:r>
            <a:r>
              <a:rPr lang="en-US" dirty="0" err="1"/>
              <a:t>Toit</a:t>
            </a:r>
            <a:r>
              <a:rPr lang="en-US" dirty="0"/>
              <a:t> </a:t>
            </a:r>
            <a:r>
              <a:rPr lang="en-US" dirty="0" smtClean="0"/>
              <a:t>, 2009</a:t>
            </a:r>
            <a:r>
              <a:rPr lang="en-US" dirty="0"/>
              <a:t>)</a:t>
            </a:r>
          </a:p>
          <a:p>
            <a:pPr lvl="1"/>
            <a:r>
              <a:rPr lang="en-US" dirty="0"/>
              <a:t>Apply multiple strategies (Mokhtar et al., 2017)</a:t>
            </a:r>
          </a:p>
          <a:p>
            <a:pPr marL="109728" indent="0">
              <a:buNone/>
            </a:pPr>
            <a:endParaRPr lang="en-US" dirty="0"/>
          </a:p>
          <a:p>
            <a:pPr marL="109728" indent="0">
              <a:buNone/>
            </a:pPr>
            <a:endParaRPr lang="en-US" dirty="0"/>
          </a:p>
          <a:p>
            <a:pPr lvl="1"/>
            <a:endParaRPr lang="en-US" dirty="0"/>
          </a:p>
          <a:p>
            <a:pPr marL="411480" lvl="1" indent="0">
              <a:buNone/>
            </a:pPr>
            <a:endParaRPr lang="en-US" dirty="0"/>
          </a:p>
          <a:p>
            <a:pPr marL="109728" indent="0">
              <a:buNone/>
            </a:pPr>
            <a:endParaRPr lang="en-US" dirty="0"/>
          </a:p>
        </p:txBody>
      </p:sp>
    </p:spTree>
    <p:extLst>
      <p:ext uri="{BB962C8B-B14F-4D97-AF65-F5344CB8AC3E}">
        <p14:creationId xmlns:p14="http://schemas.microsoft.com/office/powerpoint/2010/main" val="286966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262</TotalTime>
  <Words>3692</Words>
  <Application>Microsoft Office PowerPoint</Application>
  <PresentationFormat>Widescreen</PresentationFormat>
  <Paragraphs>310</Paragraphs>
  <Slides>33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Georgia</vt:lpstr>
      <vt:lpstr>Times New Roman</vt:lpstr>
      <vt:lpstr>Wingdings 2</vt:lpstr>
      <vt:lpstr>Training presentation</vt:lpstr>
      <vt:lpstr>Strategies for Teaching Information Literacy to English Language Learners</vt:lpstr>
      <vt:lpstr>Objectives</vt:lpstr>
      <vt:lpstr>Introduction</vt:lpstr>
      <vt:lpstr>Literature Review</vt:lpstr>
      <vt:lpstr>Literature Review</vt:lpstr>
      <vt:lpstr>Literature Review</vt:lpstr>
      <vt:lpstr>Literature Review</vt:lpstr>
      <vt:lpstr>Literature Review</vt:lpstr>
      <vt:lpstr>Literature Review</vt:lpstr>
      <vt:lpstr>Scaffolding strategies </vt:lpstr>
      <vt:lpstr>Figure 1. The ZPD in IL instruction. </vt:lpstr>
      <vt:lpstr>How can we transform the IL instruction with Vygotskian ideas?</vt:lpstr>
      <vt:lpstr>Background Knowledge</vt:lpstr>
      <vt:lpstr>The KWL Chart</vt:lpstr>
      <vt:lpstr>The KWL Chart</vt:lpstr>
      <vt:lpstr>Visual Aids</vt:lpstr>
      <vt:lpstr>Realia</vt:lpstr>
      <vt:lpstr>Word Wall</vt:lpstr>
      <vt:lpstr>Word Wall</vt:lpstr>
      <vt:lpstr>PowerPoint Presentation</vt:lpstr>
      <vt:lpstr>Word Wall</vt:lpstr>
      <vt:lpstr>Cooperative Learning</vt:lpstr>
      <vt:lpstr>Story Reenactment</vt:lpstr>
      <vt:lpstr>Flipping the classroom</vt:lpstr>
      <vt:lpstr>Conclusion/Discussion</vt:lpstr>
      <vt:lpstr>Conclusion/Discussion</vt:lpstr>
      <vt:lpstr>Conclusion/Discussion</vt:lpstr>
      <vt:lpstr>Conclusion/Discussion</vt:lpstr>
      <vt:lpstr>Fortune Teller Origami- 2 minutes of Silence</vt:lpstr>
      <vt:lpstr>Future Study</vt:lpstr>
      <vt:lpstr>References</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Teaching Information Literacy to English Language Learners</dc:title>
  <dc:creator>Clara</dc:creator>
  <cp:lastModifiedBy>Yuet T Tran</cp:lastModifiedBy>
  <cp:revision>42</cp:revision>
  <dcterms:created xsi:type="dcterms:W3CDTF">2018-05-22T03:15:23Z</dcterms:created>
  <dcterms:modified xsi:type="dcterms:W3CDTF">2018-06-27T19:30:42Z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